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682" r:id="rId2"/>
    <p:sldMasterId id="2147483683" r:id="rId3"/>
  </p:sldMasterIdLst>
  <p:notesMasterIdLst>
    <p:notesMasterId r:id="rId6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72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4" d="100"/>
          <a:sy n="144" d="100"/>
        </p:scale>
        <p:origin x="654" y="114"/>
      </p:cViewPr>
      <p:guideLst>
        <p:guide orient="horz" pos="1728"/>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8" name="Google Shape;178;p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8" name="Google Shape;35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0" name="Google Shape;37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32% - 17% - 8% - 4% - 4%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9" name="Google Shape;37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SaaS $25 billions in 2015</a:t>
            </a:r>
            <a:endParaRPr/>
          </a:p>
          <a:p>
            <a:pPr marL="0" lvl="0" indent="0" algn="l" rtl="0">
              <a:lnSpc>
                <a:spcPct val="100000"/>
              </a:lnSpc>
              <a:spcBef>
                <a:spcPts val="0"/>
              </a:spcBef>
              <a:spcAft>
                <a:spcPts val="0"/>
              </a:spcAft>
              <a:buSzPts val="1100"/>
              <a:buNone/>
            </a:pPr>
            <a:r>
              <a:rPr lang="en-US"/>
              <a:t>expected (total) market cap 1 to 4 millions of millions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3" name="Google Shape;39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0" name="Google Shape;41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0" name="Google Shape;43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8" name="Google Shape;448;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5" name="Google Shape;47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1" name="Google Shape;511;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0" name="Google Shape;520;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2" name="Google Shape;532;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3" name="Google Shape;543;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050">
                <a:solidFill>
                  <a:srgbClr val="3C4043"/>
                </a:solidFill>
                <a:highlight>
                  <a:srgbClr val="FFFFFF"/>
                </a:highlight>
                <a:latin typeface="Roboto"/>
                <a:ea typeface="Roboto"/>
                <a:cs typeface="Roboto"/>
                <a:sym typeface="Roboto"/>
              </a:rPr>
              <a:t>we are doing that here, learning from what just happened (Amazon, 1st fresh market worldwide on Prime)</a:t>
            </a:r>
            <a:endParaRPr sz="1050">
              <a:solidFill>
                <a:srgbClr val="3C4043"/>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400"/>
              <a:buFont typeface="Arial"/>
              <a:buNone/>
            </a:pPr>
            <a:r>
              <a:rPr lang="en-US" sz="1000" b="1">
                <a:latin typeface="Work Sans"/>
                <a:ea typeface="Work Sans"/>
                <a:cs typeface="Work Sans"/>
                <a:sym typeface="Work Sans"/>
              </a:rPr>
              <a:t>regulation(s)</a:t>
            </a:r>
            <a:r>
              <a:rPr lang="en-US" sz="1000">
                <a:latin typeface="Work Sans"/>
                <a:ea typeface="Work Sans"/>
                <a:cs typeface="Work Sans"/>
                <a:sym typeface="Work Sans"/>
              </a:rPr>
              <a:t> 	</a:t>
            </a:r>
            <a:endParaRPr sz="1000">
              <a:latin typeface="Work Sans"/>
              <a:ea typeface="Work Sans"/>
              <a:cs typeface="Work Sans"/>
              <a:sym typeface="Work Sans"/>
            </a:endParaRPr>
          </a:p>
          <a:p>
            <a:pPr marL="0" lvl="0" indent="0" algn="l" rtl="0">
              <a:lnSpc>
                <a:spcPct val="100000"/>
              </a:lnSpc>
              <a:spcBef>
                <a:spcPts val="0"/>
              </a:spcBef>
              <a:spcAft>
                <a:spcPts val="0"/>
              </a:spcAft>
              <a:buClr>
                <a:schemeClr val="dk1"/>
              </a:buClr>
              <a:buSzPts val="1400"/>
              <a:buFont typeface="Arial"/>
              <a:buNone/>
            </a:pPr>
            <a:r>
              <a:rPr lang="en-US" sz="1000">
                <a:latin typeface="Work Sans"/>
                <a:ea typeface="Work Sans"/>
                <a:cs typeface="Work Sans"/>
                <a:sym typeface="Work Sans"/>
              </a:rPr>
              <a:t>→ </a:t>
            </a:r>
            <a:r>
              <a:rPr lang="en-US" sz="1000" b="1">
                <a:latin typeface="Work Sans"/>
                <a:ea typeface="Work Sans"/>
                <a:cs typeface="Work Sans"/>
                <a:sym typeface="Work Sans"/>
              </a:rPr>
              <a:t>sales</a:t>
            </a:r>
            <a:r>
              <a:rPr lang="en-US" sz="1000">
                <a:latin typeface="Work Sans"/>
                <a:ea typeface="Work Sans"/>
                <a:cs typeface="Work Sans"/>
                <a:sym typeface="Work Sans"/>
              </a:rPr>
              <a:t> | traceability digital </a:t>
            </a:r>
            <a:endParaRPr sz="1000">
              <a:latin typeface="Work Sans"/>
              <a:ea typeface="Work Sans"/>
              <a:cs typeface="Work Sans"/>
              <a:sym typeface="Work Sans"/>
            </a:endParaRPr>
          </a:p>
          <a:p>
            <a:pPr marL="0" lvl="0" indent="0" algn="l" rtl="0">
              <a:lnSpc>
                <a:spcPct val="100000"/>
              </a:lnSpc>
              <a:spcBef>
                <a:spcPts val="0"/>
              </a:spcBef>
              <a:spcAft>
                <a:spcPts val="0"/>
              </a:spcAft>
              <a:buClr>
                <a:schemeClr val="dk1"/>
              </a:buClr>
              <a:buSzPts val="1400"/>
              <a:buFont typeface="Arial"/>
              <a:buNone/>
            </a:pPr>
            <a:r>
              <a:rPr lang="en-US" sz="1000">
                <a:latin typeface="Work Sans"/>
                <a:ea typeface="Work Sans"/>
                <a:cs typeface="Work Sans"/>
                <a:sym typeface="Work Sans"/>
              </a:rPr>
              <a:t>→ distribution | restrictions</a:t>
            </a:r>
            <a:endParaRPr sz="1000">
              <a:latin typeface="Work Sans"/>
              <a:ea typeface="Work Sans"/>
              <a:cs typeface="Work Sans"/>
              <a:sym typeface="Work Sans"/>
            </a:endParaRPr>
          </a:p>
          <a:p>
            <a:pPr marL="0" lvl="0" indent="457200" algn="l" rtl="0">
              <a:lnSpc>
                <a:spcPct val="100000"/>
              </a:lnSpc>
              <a:spcBef>
                <a:spcPts val="0"/>
              </a:spcBef>
              <a:spcAft>
                <a:spcPts val="0"/>
              </a:spcAft>
              <a:buClr>
                <a:schemeClr val="dk1"/>
              </a:buClr>
              <a:buSzPts val="1400"/>
              <a:buFont typeface="Arial"/>
              <a:buNone/>
            </a:pPr>
            <a:endParaRPr sz="1000">
              <a:latin typeface="Work Sans"/>
              <a:ea typeface="Work Sans"/>
              <a:cs typeface="Work Sans"/>
              <a:sym typeface="Work Sans"/>
            </a:endParaRPr>
          </a:p>
          <a:p>
            <a:pPr marL="0" lvl="0" indent="0" algn="l" rtl="0">
              <a:lnSpc>
                <a:spcPct val="100000"/>
              </a:lnSpc>
              <a:spcBef>
                <a:spcPts val="0"/>
              </a:spcBef>
              <a:spcAft>
                <a:spcPts val="0"/>
              </a:spcAft>
              <a:buClr>
                <a:schemeClr val="dk1"/>
              </a:buClr>
              <a:buSzPts val="1400"/>
              <a:buFont typeface="Arial"/>
              <a:buNone/>
            </a:pPr>
            <a:r>
              <a:rPr lang="en-US" sz="1000" b="1">
                <a:latin typeface="Work Sans"/>
                <a:ea typeface="Work Sans"/>
                <a:cs typeface="Work Sans"/>
                <a:sym typeface="Work Sans"/>
              </a:rPr>
              <a:t>segment (s)</a:t>
            </a:r>
            <a:endParaRPr sz="1000">
              <a:latin typeface="Work Sans"/>
              <a:ea typeface="Work Sans"/>
              <a:cs typeface="Work Sans"/>
              <a:sym typeface="Work Sans"/>
            </a:endParaRPr>
          </a:p>
          <a:p>
            <a:pPr marL="0" lvl="0" indent="0" algn="l" rtl="0">
              <a:lnSpc>
                <a:spcPct val="100000"/>
              </a:lnSpc>
              <a:spcBef>
                <a:spcPts val="0"/>
              </a:spcBef>
              <a:spcAft>
                <a:spcPts val="0"/>
              </a:spcAft>
              <a:buClr>
                <a:schemeClr val="dk1"/>
              </a:buClr>
              <a:buSzPts val="1400"/>
              <a:buFont typeface="Arial"/>
              <a:buNone/>
            </a:pPr>
            <a:r>
              <a:rPr lang="en-US" sz="1000">
                <a:latin typeface="Work Sans"/>
                <a:ea typeface="Work Sans"/>
                <a:cs typeface="Work Sans"/>
                <a:sym typeface="Work Sans"/>
              </a:rPr>
              <a:t>→</a:t>
            </a:r>
            <a:r>
              <a:rPr lang="en-US" sz="1000" b="1">
                <a:latin typeface="Work Sans"/>
                <a:ea typeface="Work Sans"/>
                <a:cs typeface="Work Sans"/>
                <a:sym typeface="Work Sans"/>
              </a:rPr>
              <a:t> in the verge of digital exclusion</a:t>
            </a:r>
            <a:endParaRPr sz="1000" b="1">
              <a:latin typeface="Work Sans"/>
              <a:ea typeface="Work Sans"/>
              <a:cs typeface="Work Sans"/>
              <a:sym typeface="Work Sans"/>
            </a:endParaRPr>
          </a:p>
          <a:p>
            <a:pPr marL="0" lvl="0" indent="0" algn="l" rtl="0">
              <a:lnSpc>
                <a:spcPct val="100000"/>
              </a:lnSpc>
              <a:spcBef>
                <a:spcPts val="0"/>
              </a:spcBef>
              <a:spcAft>
                <a:spcPts val="0"/>
              </a:spcAft>
              <a:buClr>
                <a:schemeClr val="dk1"/>
              </a:buClr>
              <a:buSzPts val="1400"/>
              <a:buFont typeface="Arial"/>
              <a:buNone/>
            </a:pPr>
            <a:r>
              <a:rPr lang="en-US" sz="1000">
                <a:latin typeface="Work Sans"/>
                <a:ea typeface="Work Sans"/>
                <a:cs typeface="Work Sans"/>
                <a:sym typeface="Work Sans"/>
              </a:rPr>
              <a:t>→ fragmentation</a:t>
            </a:r>
            <a:endParaRPr sz="1000">
              <a:latin typeface="Work Sans"/>
              <a:ea typeface="Work Sans"/>
              <a:cs typeface="Work Sans"/>
              <a:sym typeface="Work Sans"/>
            </a:endParaRPr>
          </a:p>
          <a:p>
            <a:pPr marL="0" lvl="0" indent="0" algn="l" rtl="0">
              <a:lnSpc>
                <a:spcPct val="100000"/>
              </a:lnSpc>
              <a:spcBef>
                <a:spcPts val="0"/>
              </a:spcBef>
              <a:spcAft>
                <a:spcPts val="0"/>
              </a:spcAft>
              <a:buClr>
                <a:schemeClr val="dk1"/>
              </a:buClr>
              <a:buSzPts val="1400"/>
              <a:buFont typeface="Arial"/>
              <a:buNone/>
            </a:pPr>
            <a:r>
              <a:rPr lang="en-US" sz="1000">
                <a:latin typeface="Work Sans"/>
                <a:ea typeface="Work Sans"/>
                <a:cs typeface="Work Sans"/>
                <a:sym typeface="Work Sans"/>
              </a:rPr>
              <a:t>→ </a:t>
            </a:r>
            <a:r>
              <a:rPr lang="en-US" sz="1000" b="1">
                <a:latin typeface="Work Sans"/>
                <a:ea typeface="Work Sans"/>
                <a:cs typeface="Work Sans"/>
                <a:sym typeface="Work Sans"/>
              </a:rPr>
              <a:t>consumption trends</a:t>
            </a:r>
            <a:endParaRPr sz="1000" b="1">
              <a:latin typeface="Work Sans"/>
              <a:ea typeface="Work Sans"/>
              <a:cs typeface="Work Sans"/>
              <a:sym typeface="Work Sans"/>
            </a:endParaRPr>
          </a:p>
          <a:p>
            <a:pPr marL="0" lvl="0" indent="0" algn="l" rtl="0">
              <a:lnSpc>
                <a:spcPct val="100000"/>
              </a:lnSpc>
              <a:spcBef>
                <a:spcPts val="0"/>
              </a:spcBef>
              <a:spcAft>
                <a:spcPts val="0"/>
              </a:spcAft>
              <a:buSzPts val="1100"/>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6" name="Google Shape;55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000" b="1">
                <a:solidFill>
                  <a:schemeClr val="dk1"/>
                </a:solidFill>
                <a:latin typeface="Roboto"/>
                <a:ea typeface="Roboto"/>
                <a:cs typeface="Roboto"/>
                <a:sym typeface="Roboto"/>
              </a:rPr>
              <a:t>GS1 penetration</a:t>
            </a:r>
            <a:r>
              <a:rPr lang="en-US" sz="1000">
                <a:solidFill>
                  <a:schemeClr val="dk1"/>
                </a:solidFill>
                <a:latin typeface="Roboto"/>
                <a:ea typeface="Roboto"/>
                <a:cs typeface="Roboto"/>
                <a:sym typeface="Roboto"/>
              </a:rPr>
              <a:t> | data &amp; IT</a:t>
            </a:r>
            <a:r>
              <a:rPr lang="en-US" sz="1000" b="1">
                <a:solidFill>
                  <a:schemeClr val="dk1"/>
                </a:solidFill>
                <a:latin typeface="Roboto"/>
                <a:ea typeface="Roboto"/>
                <a:cs typeface="Roboto"/>
                <a:sym typeface="Roboto"/>
              </a:rPr>
              <a:t> business model</a:t>
            </a:r>
            <a:r>
              <a:rPr lang="en-US" sz="1000">
                <a:solidFill>
                  <a:schemeClr val="dk1"/>
                </a:solidFill>
                <a:latin typeface="Roboto"/>
                <a:ea typeface="Roboto"/>
                <a:cs typeface="Roboto"/>
                <a:sym typeface="Roboto"/>
              </a:rPr>
              <a:t> | </a:t>
            </a:r>
            <a:r>
              <a:rPr lang="en-US" sz="1000" b="1">
                <a:solidFill>
                  <a:schemeClr val="dk1"/>
                </a:solidFill>
                <a:latin typeface="Roboto"/>
                <a:ea typeface="Roboto"/>
                <a:cs typeface="Roboto"/>
                <a:sym typeface="Roboto"/>
              </a:rPr>
              <a:t>urban traceability</a:t>
            </a:r>
            <a:r>
              <a:rPr lang="en-US" sz="1000">
                <a:solidFill>
                  <a:schemeClr val="dk1"/>
                </a:solidFill>
                <a:latin typeface="Roboto"/>
                <a:ea typeface="Roboto"/>
                <a:cs typeface="Roboto"/>
                <a:sym typeface="Roboto"/>
              </a:rPr>
              <a:t> vs blockchain | business synchronization </a:t>
            </a:r>
            <a:endParaRPr sz="1000">
              <a:solidFill>
                <a:schemeClr val="dk1"/>
              </a:solidFill>
              <a:latin typeface="Roboto"/>
              <a:ea typeface="Roboto"/>
              <a:cs typeface="Roboto"/>
              <a:sym typeface="Roboto"/>
            </a:endParaRPr>
          </a:p>
          <a:p>
            <a:pPr marL="0" lvl="0" indent="0" algn="l" rtl="0">
              <a:lnSpc>
                <a:spcPct val="100000"/>
              </a:lnSpc>
              <a:spcBef>
                <a:spcPts val="0"/>
              </a:spcBef>
              <a:spcAft>
                <a:spcPts val="0"/>
              </a:spcAft>
              <a:buSzPts val="1100"/>
              <a:buNone/>
            </a:pPr>
            <a:r>
              <a:rPr lang="en-US" sz="1000">
                <a:solidFill>
                  <a:schemeClr val="dk1"/>
                </a:solidFill>
                <a:latin typeface="Roboto"/>
                <a:ea typeface="Roboto"/>
                <a:cs typeface="Roboto"/>
                <a:sym typeface="Roboto"/>
              </a:rPr>
              <a:t>--&gt; pi1 containerization to integrate &amp; optimize vs fragmentation</a:t>
            </a:r>
            <a:endParaRPr sz="1000">
              <a:solidFill>
                <a:schemeClr val="dk1"/>
              </a:solidFill>
              <a:latin typeface="Roboto"/>
              <a:ea typeface="Roboto"/>
              <a:cs typeface="Roboto"/>
              <a:sym typeface="Roboto"/>
            </a:endParaRPr>
          </a:p>
          <a:p>
            <a:pPr marL="0" lvl="0" indent="0" algn="l" rtl="0">
              <a:lnSpc>
                <a:spcPct val="100000"/>
              </a:lnSpc>
              <a:spcBef>
                <a:spcPts val="0"/>
              </a:spcBef>
              <a:spcAft>
                <a:spcPts val="0"/>
              </a:spcAft>
              <a:buSzPts val="1100"/>
              <a:buNone/>
            </a:pPr>
            <a:r>
              <a:rPr lang="en-US" sz="1000">
                <a:solidFill>
                  <a:schemeClr val="dk1"/>
                </a:solidFill>
                <a:latin typeface="Roboto"/>
                <a:ea typeface="Roboto"/>
                <a:cs typeface="Roboto"/>
                <a:sym typeface="Roboto"/>
              </a:rPr>
              <a:t>--&gt; pi2 capture | produce (adapt EPICS) | share</a:t>
            </a:r>
            <a:endParaRPr sz="1000">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sz="1000">
                <a:solidFill>
                  <a:schemeClr val="dk1"/>
                </a:solidFill>
                <a:latin typeface="Roboto"/>
                <a:ea typeface="Roboto"/>
                <a:cs typeface="Roboto"/>
                <a:sym typeface="Roboto"/>
              </a:rPr>
              <a:t>--&gt; pi1&amp;2 methodology &amp; success of standards penetration: from the verge of exclusion to lead</a:t>
            </a:r>
            <a:endParaRPr sz="1000">
              <a:solidFill>
                <a:schemeClr val="dk1"/>
              </a:solidFill>
              <a:latin typeface="Roboto"/>
              <a:ea typeface="Roboto"/>
              <a:cs typeface="Roboto"/>
              <a:sym typeface="Roboto"/>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8" name="Google Shape;568;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8" name="Google Shape;578;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9" name="Google Shape;589;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000" b="1">
                <a:latin typeface="Roboto"/>
                <a:ea typeface="Roboto"/>
                <a:cs typeface="Roboto"/>
                <a:sym typeface="Roboto"/>
              </a:rPr>
              <a:t>Operational. </a:t>
            </a:r>
            <a:r>
              <a:rPr lang="en-US" sz="1000" i="1">
                <a:latin typeface="Roboto"/>
                <a:ea typeface="Roboto"/>
                <a:cs typeface="Roboto"/>
                <a:sym typeface="Roboto"/>
              </a:rPr>
              <a:t>beyond cycle hunting</a:t>
            </a:r>
            <a:r>
              <a:rPr lang="en-US" sz="1000" b="1">
                <a:latin typeface="Roboto"/>
                <a:ea typeface="Roboto"/>
                <a:cs typeface="Roboto"/>
                <a:sym typeface="Roboto"/>
              </a:rPr>
              <a:t> </a:t>
            </a:r>
            <a:endParaRPr sz="1000" b="1">
              <a:latin typeface="Roboto"/>
              <a:ea typeface="Roboto"/>
              <a:cs typeface="Roboto"/>
              <a:sym typeface="Roboto"/>
            </a:endParaRPr>
          </a:p>
          <a:p>
            <a:pPr marL="457200" lvl="1" indent="-292100" algn="l" rtl="0">
              <a:lnSpc>
                <a:spcPct val="100000"/>
              </a:lnSpc>
              <a:spcBef>
                <a:spcPts val="0"/>
              </a:spcBef>
              <a:spcAft>
                <a:spcPts val="0"/>
              </a:spcAft>
              <a:buClr>
                <a:srgbClr val="000000"/>
              </a:buClr>
              <a:buSzPts val="1000"/>
              <a:buFont typeface="Roboto"/>
              <a:buAutoNum type="alphaLcParenR"/>
            </a:pPr>
            <a:r>
              <a:rPr lang="en-US" sz="1000">
                <a:latin typeface="Roboto"/>
                <a:ea typeface="Roboto"/>
                <a:cs typeface="Roboto"/>
                <a:sym typeface="Roboto"/>
              </a:rPr>
              <a:t>Onfield analytics</a:t>
            </a:r>
            <a:endParaRPr sz="1000">
              <a:latin typeface="Roboto"/>
              <a:ea typeface="Roboto"/>
              <a:cs typeface="Roboto"/>
              <a:sym typeface="Roboto"/>
            </a:endParaRPr>
          </a:p>
          <a:p>
            <a:pPr marL="457200" lvl="1" indent="-292100" algn="l" rtl="0">
              <a:lnSpc>
                <a:spcPct val="100000"/>
              </a:lnSpc>
              <a:spcBef>
                <a:spcPts val="0"/>
              </a:spcBef>
              <a:spcAft>
                <a:spcPts val="0"/>
              </a:spcAft>
              <a:buClr>
                <a:srgbClr val="000000"/>
              </a:buClr>
              <a:buSzPts val="1000"/>
              <a:buFont typeface="Roboto"/>
              <a:buAutoNum type="alphaLcParenR"/>
            </a:pPr>
            <a:r>
              <a:rPr lang="en-US" sz="1000">
                <a:latin typeface="Roboto"/>
                <a:ea typeface="Roboto"/>
                <a:cs typeface="Roboto"/>
                <a:sym typeface="Roboto"/>
              </a:rPr>
              <a:t>Synergy of flows</a:t>
            </a:r>
            <a:endParaRPr sz="1000">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sz="1000">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sz="1000" b="1">
                <a:latin typeface="Roboto"/>
                <a:ea typeface="Roboto"/>
                <a:cs typeface="Roboto"/>
                <a:sym typeface="Roboto"/>
              </a:rPr>
              <a:t>Business development. </a:t>
            </a:r>
            <a:r>
              <a:rPr lang="en-US" sz="1000" i="1">
                <a:latin typeface="Roboto"/>
                <a:ea typeface="Roboto"/>
                <a:cs typeface="Roboto"/>
                <a:sym typeface="Roboto"/>
              </a:rPr>
              <a:t>flows &amp; networks</a:t>
            </a:r>
            <a:endParaRPr sz="1000" b="1" i="1">
              <a:latin typeface="Roboto"/>
              <a:ea typeface="Roboto"/>
              <a:cs typeface="Roboto"/>
              <a:sym typeface="Roboto"/>
            </a:endParaRPr>
          </a:p>
          <a:p>
            <a:pPr marL="457200" lvl="1" indent="-292100" algn="l" rtl="0">
              <a:lnSpc>
                <a:spcPct val="100000"/>
              </a:lnSpc>
              <a:spcBef>
                <a:spcPts val="0"/>
              </a:spcBef>
              <a:spcAft>
                <a:spcPts val="0"/>
              </a:spcAft>
              <a:buClr>
                <a:srgbClr val="000000"/>
              </a:buClr>
              <a:buSzPts val="1000"/>
              <a:buFont typeface="Roboto"/>
              <a:buAutoNum type="alphaLcParenR"/>
            </a:pPr>
            <a:r>
              <a:rPr lang="en-US" sz="1000">
                <a:latin typeface="Roboto"/>
                <a:ea typeface="Roboto"/>
                <a:cs typeface="Roboto"/>
                <a:sym typeface="Roboto"/>
              </a:rPr>
              <a:t>Extend portfolio. customers, data sets, KPIs</a:t>
            </a:r>
            <a:endParaRPr sz="1000">
              <a:latin typeface="Roboto"/>
              <a:ea typeface="Roboto"/>
              <a:cs typeface="Roboto"/>
              <a:sym typeface="Roboto"/>
            </a:endParaRPr>
          </a:p>
          <a:p>
            <a:pPr marL="457200" lvl="1" indent="-292100" algn="l" rtl="0">
              <a:lnSpc>
                <a:spcPct val="100000"/>
              </a:lnSpc>
              <a:spcBef>
                <a:spcPts val="0"/>
              </a:spcBef>
              <a:spcAft>
                <a:spcPts val="0"/>
              </a:spcAft>
              <a:buClr>
                <a:srgbClr val="000000"/>
              </a:buClr>
              <a:buSzPts val="1000"/>
              <a:buFont typeface="Roboto"/>
              <a:buAutoNum type="alphaLcParenR"/>
            </a:pPr>
            <a:r>
              <a:rPr lang="en-US" sz="1000">
                <a:latin typeface="Roboto"/>
                <a:ea typeface="Roboto"/>
                <a:cs typeface="Roboto"/>
                <a:sym typeface="Roboto"/>
              </a:rPr>
              <a:t>Geo-extend</a:t>
            </a:r>
            <a:endParaRPr sz="1000">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sz="1000">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sz="1000" b="1">
                <a:latin typeface="Roboto"/>
                <a:ea typeface="Roboto"/>
                <a:cs typeface="Roboto"/>
                <a:sym typeface="Roboto"/>
              </a:rPr>
              <a:t>Business model(s). </a:t>
            </a:r>
            <a:r>
              <a:rPr lang="en-US" sz="1000" i="1">
                <a:latin typeface="Roboto"/>
                <a:ea typeface="Roboto"/>
                <a:cs typeface="Roboto"/>
                <a:sym typeface="Roboto"/>
              </a:rPr>
              <a:t>systematise &amp; scalability </a:t>
            </a:r>
            <a:endParaRPr sz="1000" i="1">
              <a:latin typeface="Roboto"/>
              <a:ea typeface="Roboto"/>
              <a:cs typeface="Roboto"/>
              <a:sym typeface="Roboto"/>
            </a:endParaRPr>
          </a:p>
          <a:p>
            <a:pPr marL="457200" lvl="1" indent="-292100" algn="l" rtl="0">
              <a:lnSpc>
                <a:spcPct val="100000"/>
              </a:lnSpc>
              <a:spcBef>
                <a:spcPts val="0"/>
              </a:spcBef>
              <a:spcAft>
                <a:spcPts val="0"/>
              </a:spcAft>
              <a:buClr>
                <a:srgbClr val="000000"/>
              </a:buClr>
              <a:buSzPts val="1000"/>
              <a:buFont typeface="Work Sans"/>
              <a:buAutoNum type="alphaLcParenR"/>
            </a:pPr>
            <a:r>
              <a:rPr lang="en-US" sz="1000">
                <a:latin typeface="Roboto"/>
                <a:ea typeface="Roboto"/>
                <a:cs typeface="Roboto"/>
                <a:sym typeface="Roboto"/>
              </a:rPr>
              <a:t>Vision. </a:t>
            </a:r>
            <a:r>
              <a:rPr lang="en-US" sz="1000" b="1">
                <a:latin typeface="Roboto"/>
                <a:ea typeface="Roboto"/>
                <a:cs typeface="Roboto"/>
                <a:sym typeface="Roboto"/>
              </a:rPr>
              <a:t>synergies</a:t>
            </a:r>
            <a:r>
              <a:rPr lang="en-US" sz="1000">
                <a:latin typeface="Roboto"/>
                <a:ea typeface="Roboto"/>
                <a:cs typeface="Roboto"/>
                <a:sym typeface="Roboto"/>
              </a:rPr>
              <a:t> </a:t>
            </a:r>
            <a:endParaRPr sz="1000">
              <a:latin typeface="Roboto"/>
              <a:ea typeface="Roboto"/>
              <a:cs typeface="Roboto"/>
              <a:sym typeface="Roboto"/>
            </a:endParaRPr>
          </a:p>
          <a:p>
            <a:pPr marL="457200" lvl="1" indent="-292100" algn="l" rtl="0">
              <a:lnSpc>
                <a:spcPct val="100000"/>
              </a:lnSpc>
              <a:spcBef>
                <a:spcPts val="0"/>
              </a:spcBef>
              <a:spcAft>
                <a:spcPts val="0"/>
              </a:spcAft>
              <a:buClr>
                <a:srgbClr val="000000"/>
              </a:buClr>
              <a:buSzPts val="1000"/>
              <a:buFont typeface="Work Sans"/>
              <a:buAutoNum type="alphaLcParenR"/>
            </a:pPr>
            <a:r>
              <a:rPr lang="en-US" sz="1000">
                <a:latin typeface="Roboto"/>
                <a:ea typeface="Roboto"/>
                <a:cs typeface="Roboto"/>
                <a:sym typeface="Roboto"/>
              </a:rPr>
              <a:t>Model(s). </a:t>
            </a:r>
            <a:r>
              <a:rPr lang="en-US" sz="1000" b="1">
                <a:latin typeface="Roboto"/>
                <a:ea typeface="Roboto"/>
                <a:cs typeface="Roboto"/>
                <a:sym typeface="Roboto"/>
              </a:rPr>
              <a:t>topology of cities</a:t>
            </a:r>
            <a:r>
              <a:rPr lang="en-US" sz="1000">
                <a:latin typeface="Roboto"/>
                <a:ea typeface="Roboto"/>
                <a:cs typeface="Roboto"/>
                <a:sym typeface="Roboto"/>
              </a:rPr>
              <a:t> → Design&amp;Deploy&amp;Dev</a:t>
            </a:r>
            <a:endParaRPr sz="1000" b="1">
              <a:latin typeface="Roboto"/>
              <a:ea typeface="Roboto"/>
              <a:cs typeface="Roboto"/>
              <a:sym typeface="Roboto"/>
            </a:endParaRPr>
          </a:p>
          <a:p>
            <a:pPr marL="457200" lvl="1" indent="-292100" algn="l" rtl="0">
              <a:lnSpc>
                <a:spcPct val="100000"/>
              </a:lnSpc>
              <a:spcBef>
                <a:spcPts val="0"/>
              </a:spcBef>
              <a:spcAft>
                <a:spcPts val="0"/>
              </a:spcAft>
              <a:buClr>
                <a:srgbClr val="000000"/>
              </a:buClr>
              <a:buSzPts val="1000"/>
              <a:buFont typeface="Roboto"/>
              <a:buAutoNum type="alphaLcParenR"/>
            </a:pPr>
            <a:r>
              <a:rPr lang="en-US" sz="1000" b="1">
                <a:latin typeface="Roboto"/>
                <a:ea typeface="Roboto"/>
                <a:cs typeface="Roboto"/>
                <a:sym typeface="Roboto"/>
              </a:rPr>
              <a:t>the next customization level</a:t>
            </a:r>
            <a:endParaRPr sz="1000">
              <a:latin typeface="Roboto"/>
              <a:ea typeface="Roboto"/>
              <a:cs typeface="Roboto"/>
              <a:sym typeface="Roboto"/>
            </a:endParaRPr>
          </a:p>
          <a:p>
            <a:pPr marL="0" lvl="0" indent="0" algn="l" rtl="0">
              <a:lnSpc>
                <a:spcPct val="100000"/>
              </a:lnSpc>
              <a:spcBef>
                <a:spcPts val="0"/>
              </a:spcBef>
              <a:spcAft>
                <a:spcPts val="0"/>
              </a:spcAft>
              <a:buSzPts val="1100"/>
              <a:buNone/>
            </a:pPr>
            <a:endParaRPr sz="1000">
              <a:highlight>
                <a:srgbClr val="FFFFFF"/>
              </a:highlight>
              <a:latin typeface="Roboto"/>
              <a:ea typeface="Roboto"/>
              <a:cs typeface="Roboto"/>
              <a:sym typeface="Roboto"/>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4" name="Google Shape;624;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4" name="Google Shape;644;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sz="1000" b="1">
                <a:latin typeface="Roboto"/>
                <a:ea typeface="Roboto"/>
                <a:cs typeface="Roboto"/>
                <a:sym typeface="Roboto"/>
              </a:rPr>
              <a:t>PI2 business</a:t>
            </a:r>
            <a:endParaRPr sz="1000" b="1">
              <a:latin typeface="Roboto"/>
              <a:ea typeface="Roboto"/>
              <a:cs typeface="Roboto"/>
              <a:sym typeface="Roboto"/>
            </a:endParaRPr>
          </a:p>
          <a:p>
            <a:pPr marL="0" lvl="0" indent="457200" algn="l" rtl="0">
              <a:lnSpc>
                <a:spcPct val="100000"/>
              </a:lnSpc>
              <a:spcBef>
                <a:spcPts val="0"/>
              </a:spcBef>
              <a:spcAft>
                <a:spcPts val="0"/>
              </a:spcAft>
              <a:buClr>
                <a:schemeClr val="dk1"/>
              </a:buClr>
              <a:buSzPts val="1400"/>
              <a:buFont typeface="Arial"/>
              <a:buNone/>
            </a:pPr>
            <a:r>
              <a:rPr lang="en-US" sz="1000" b="1">
                <a:latin typeface="Roboto"/>
                <a:ea typeface="Roboto"/>
                <a:cs typeface="Roboto"/>
                <a:sym typeface="Roboto"/>
              </a:rPr>
              <a:t>IT architectures</a:t>
            </a:r>
            <a:r>
              <a:rPr lang="en-US" sz="1000">
                <a:latin typeface="Roboto"/>
                <a:ea typeface="Roboto"/>
                <a:cs typeface="Roboto"/>
                <a:sym typeface="Roboto"/>
              </a:rPr>
              <a:t> centralization vs </a:t>
            </a:r>
            <a:r>
              <a:rPr lang="en-US" sz="1000" b="1">
                <a:latin typeface="Roboto"/>
                <a:ea typeface="Roboto"/>
                <a:cs typeface="Roboto"/>
                <a:sym typeface="Roboto"/>
              </a:rPr>
              <a:t>optimization</a:t>
            </a:r>
            <a:r>
              <a:rPr lang="en-US" sz="1000">
                <a:latin typeface="Roboto"/>
                <a:ea typeface="Roboto"/>
                <a:cs typeface="Roboto"/>
                <a:sym typeface="Roboto"/>
              </a:rPr>
              <a:t>; real estate(s)</a:t>
            </a:r>
            <a:endParaRPr sz="1000">
              <a:latin typeface="Roboto"/>
              <a:ea typeface="Roboto"/>
              <a:cs typeface="Roboto"/>
              <a:sym typeface="Roboto"/>
            </a:endParaRPr>
          </a:p>
          <a:p>
            <a:pPr marL="0" lvl="0" indent="457200" algn="l" rtl="0">
              <a:lnSpc>
                <a:spcPct val="100000"/>
              </a:lnSpc>
              <a:spcBef>
                <a:spcPts val="0"/>
              </a:spcBef>
              <a:spcAft>
                <a:spcPts val="0"/>
              </a:spcAft>
              <a:buSzPts val="1400"/>
              <a:buNone/>
            </a:pPr>
            <a:r>
              <a:rPr lang="en-US" sz="1000" b="1">
                <a:latin typeface="Roboto"/>
                <a:ea typeface="Roboto"/>
                <a:cs typeface="Roboto"/>
                <a:sym typeface="Roboto"/>
              </a:rPr>
              <a:t>businesses</a:t>
            </a:r>
            <a:r>
              <a:rPr lang="en-US" sz="1000">
                <a:latin typeface="Roboto"/>
                <a:ea typeface="Roboto"/>
                <a:cs typeface="Roboto"/>
                <a:sym typeface="Roboto"/>
              </a:rPr>
              <a:t> conventional, </a:t>
            </a:r>
            <a:r>
              <a:rPr lang="en-US" sz="1000" b="1">
                <a:latin typeface="Roboto"/>
                <a:ea typeface="Roboto"/>
                <a:cs typeface="Roboto"/>
                <a:sym typeface="Roboto"/>
              </a:rPr>
              <a:t>syncro</a:t>
            </a:r>
            <a:r>
              <a:rPr lang="en-US" sz="1000">
                <a:latin typeface="Roboto"/>
                <a:ea typeface="Roboto"/>
                <a:cs typeface="Roboto"/>
                <a:sym typeface="Roboto"/>
              </a:rPr>
              <a:t>business (hosting, data)</a:t>
            </a:r>
            <a:endParaRPr sz="1000">
              <a:latin typeface="Roboto"/>
              <a:ea typeface="Roboto"/>
              <a:cs typeface="Roboto"/>
              <a:sym typeface="Roboto"/>
            </a:endParaRPr>
          </a:p>
          <a:p>
            <a:pPr marL="0" lvl="0" indent="457200" algn="l" rtl="0">
              <a:lnSpc>
                <a:spcPct val="100000"/>
              </a:lnSpc>
              <a:spcBef>
                <a:spcPts val="0"/>
              </a:spcBef>
              <a:spcAft>
                <a:spcPts val="0"/>
              </a:spcAft>
              <a:buClr>
                <a:schemeClr val="dk1"/>
              </a:buClr>
              <a:buSzPts val="1400"/>
              <a:buFont typeface="Arial"/>
              <a:buNone/>
            </a:pPr>
            <a:r>
              <a:rPr lang="en-US" sz="1000" b="1">
                <a:latin typeface="Roboto"/>
                <a:ea typeface="Roboto"/>
                <a:cs typeface="Roboto"/>
                <a:sym typeface="Roboto"/>
              </a:rPr>
              <a:t>customization to next</a:t>
            </a:r>
            <a:r>
              <a:rPr lang="en-US" sz="1000">
                <a:latin typeface="Roboto"/>
                <a:ea typeface="Roboto"/>
                <a:cs typeface="Roboto"/>
                <a:sym typeface="Roboto"/>
              </a:rPr>
              <a:t> levels (including finance)</a:t>
            </a:r>
            <a:endParaRPr sz="1000">
              <a:latin typeface="Roboto"/>
              <a:ea typeface="Roboto"/>
              <a:cs typeface="Roboto"/>
              <a:sym typeface="Roboto"/>
            </a:endParaRPr>
          </a:p>
          <a:p>
            <a:pPr marL="0" lvl="0" indent="0" algn="l" rtl="0">
              <a:lnSpc>
                <a:spcPct val="100000"/>
              </a:lnSpc>
              <a:spcBef>
                <a:spcPts val="0"/>
              </a:spcBef>
              <a:spcAft>
                <a:spcPts val="0"/>
              </a:spcAft>
              <a:buClr>
                <a:schemeClr val="dk1"/>
              </a:buClr>
              <a:buSzPts val="1400"/>
              <a:buFont typeface="Arial"/>
              <a:buNone/>
            </a:pPr>
            <a:endParaRPr sz="1000">
              <a:latin typeface="Roboto"/>
              <a:ea typeface="Roboto"/>
              <a:cs typeface="Roboto"/>
              <a:sym typeface="Roboto"/>
            </a:endParaRPr>
          </a:p>
          <a:p>
            <a:pPr marL="0" lvl="0" indent="0" algn="l" rtl="0">
              <a:lnSpc>
                <a:spcPct val="100000"/>
              </a:lnSpc>
              <a:spcBef>
                <a:spcPts val="0"/>
              </a:spcBef>
              <a:spcAft>
                <a:spcPts val="0"/>
              </a:spcAft>
              <a:buSzPts val="1100"/>
              <a:buNone/>
            </a:pPr>
            <a:endParaRPr sz="1000">
              <a:highlight>
                <a:srgbClr val="FFFFFF"/>
              </a:highlight>
              <a:latin typeface="Roboto"/>
              <a:ea typeface="Roboto"/>
              <a:cs typeface="Roboto"/>
              <a:sym typeface="Roboto"/>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7" name="Google Shape;667;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endParaRPr sz="1400">
              <a:solidFill>
                <a:schemeClr val="dk1"/>
              </a:solidFill>
              <a:latin typeface="Work Sans"/>
              <a:ea typeface="Work Sans"/>
              <a:cs typeface="Work Sans"/>
              <a:sym typeface="Work Sans"/>
            </a:endParaRPr>
          </a:p>
          <a:p>
            <a:pPr marL="0" lvl="0" indent="0" algn="l" rtl="0">
              <a:lnSpc>
                <a:spcPct val="100000"/>
              </a:lnSpc>
              <a:spcBef>
                <a:spcPts val="0"/>
              </a:spcBef>
              <a:spcAft>
                <a:spcPts val="0"/>
              </a:spcAft>
              <a:buSzPts val="1100"/>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8" name="Google Shape;678;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000" b="1">
                <a:solidFill>
                  <a:schemeClr val="dk1"/>
                </a:solidFill>
                <a:latin typeface="Work Sans"/>
                <a:ea typeface="Work Sans"/>
                <a:cs typeface="Work Sans"/>
                <a:sym typeface="Work Sans"/>
              </a:rPr>
              <a:t>Physical Internet</a:t>
            </a:r>
            <a:endParaRPr sz="1000" b="1">
              <a:solidFill>
                <a:schemeClr val="dk1"/>
              </a:solidFill>
              <a:latin typeface="Work Sans"/>
              <a:ea typeface="Work Sans"/>
              <a:cs typeface="Work Sans"/>
              <a:sym typeface="Work Sans"/>
            </a:endParaRPr>
          </a:p>
          <a:p>
            <a:pPr marL="0" lvl="0" indent="0" algn="l" rtl="0">
              <a:lnSpc>
                <a:spcPct val="100000"/>
              </a:lnSpc>
              <a:spcBef>
                <a:spcPts val="0"/>
              </a:spcBef>
              <a:spcAft>
                <a:spcPts val="0"/>
              </a:spcAft>
              <a:buClr>
                <a:schemeClr val="dk1"/>
              </a:buClr>
              <a:buSzPts val="1400"/>
              <a:buFont typeface="Arial"/>
              <a:buNone/>
            </a:pPr>
            <a:r>
              <a:rPr lang="en-US" sz="1000">
                <a:solidFill>
                  <a:schemeClr val="dk1"/>
                </a:solidFill>
                <a:latin typeface="Work Sans"/>
                <a:ea typeface="Work Sans"/>
                <a:cs typeface="Work Sans"/>
                <a:sym typeface="Work Sans"/>
              </a:rPr>
              <a:t>Bringing digital networks logics, performance &amp; properties to the non-digital part of logistics</a:t>
            </a:r>
            <a:endParaRPr sz="100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1" name="Google Shape;691;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0" name="Google Shape;700;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7" name="Google Shape;707;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4" name="Google Shape;714;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1" name="Google Shape;721;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0" name="Google Shape;730;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this question can be misleading from net income point of view (margins in logistics won’t allow for the same). From functional point of view, logistics is next step, even more important as structure to operate the whole thing</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9" name="Google Shape;739;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1" name="Google Shape;751;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7" name="Google Shape;207;p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2" name="Google Shape;762;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4" name="Google Shape;774;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6" name="Google Shape;786;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0" name="Google Shape;800;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2" name="Google Shape;812;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1" name="Google Shape;821;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3" name="Google Shape;833;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6" name="Google Shape;846;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050">
                <a:solidFill>
                  <a:srgbClr val="3C4043"/>
                </a:solidFill>
                <a:highlight>
                  <a:srgbClr val="FFFFFF"/>
                </a:highlight>
                <a:latin typeface="Roboto"/>
                <a:ea typeface="Roboto"/>
                <a:cs typeface="Roboto"/>
                <a:sym typeface="Roboto"/>
              </a:rPr>
              <a:t>IT systems are designed to picks and valleys: monetise thru dynamic market</a:t>
            </a: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8" name="Google Shape;858;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050">
                <a:solidFill>
                  <a:srgbClr val="3C4043"/>
                </a:solidFill>
                <a:highlight>
                  <a:srgbClr val="FFFFFF"/>
                </a:highlight>
                <a:latin typeface="Roboto"/>
                <a:ea typeface="Roboto"/>
                <a:cs typeface="Roboto"/>
                <a:sym typeface="Roboto"/>
              </a:rPr>
              <a:t>IT systems are designed to picks and valleys: monetise thru dynamic market</a:t>
            </a: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0" name="Google Shape;870;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000" b="1">
                <a:latin typeface="Work Sans"/>
                <a:ea typeface="Work Sans"/>
                <a:cs typeface="Work Sans"/>
                <a:sym typeface="Work Sans"/>
              </a:rPr>
              <a:t>DATA STRUCTURE </a:t>
            </a:r>
            <a:r>
              <a:rPr lang="en-US" sz="1000">
                <a:latin typeface="Work Sans"/>
                <a:ea typeface="Work Sans"/>
                <a:cs typeface="Work Sans"/>
                <a:sym typeface="Work Sans"/>
              </a:rPr>
              <a:t>for distributed Apps </a:t>
            </a:r>
            <a:endParaRPr sz="1000">
              <a:latin typeface="Work Sans"/>
              <a:ea typeface="Work Sans"/>
              <a:cs typeface="Work Sans"/>
              <a:sym typeface="Work Sans"/>
            </a:endParaRPr>
          </a:p>
          <a:p>
            <a:pPr marL="0" lvl="0" indent="457200" algn="l" rtl="0">
              <a:lnSpc>
                <a:spcPct val="100000"/>
              </a:lnSpc>
              <a:spcBef>
                <a:spcPts val="0"/>
              </a:spcBef>
              <a:spcAft>
                <a:spcPts val="0"/>
              </a:spcAft>
              <a:buSzPts val="1400"/>
              <a:buNone/>
            </a:pPr>
            <a:r>
              <a:rPr lang="en-US" sz="1000">
                <a:latin typeface="Work Sans"/>
                <a:ea typeface="Work Sans"/>
                <a:cs typeface="Work Sans"/>
                <a:sym typeface="Work Sans"/>
              </a:rPr>
              <a:t>edge computing in distributed hosting systems </a:t>
            </a:r>
            <a:r>
              <a:rPr lang="en-US" sz="1000" b="1">
                <a:latin typeface="Work Sans"/>
                <a:ea typeface="Work Sans"/>
                <a:cs typeface="Work Sans"/>
                <a:sym typeface="Work Sans"/>
              </a:rPr>
              <a:t>bit torrent</a:t>
            </a:r>
            <a:r>
              <a:rPr lang="en-US" sz="1000">
                <a:latin typeface="Work Sans"/>
                <a:ea typeface="Work Sans"/>
                <a:cs typeface="Work Sans"/>
                <a:sym typeface="Work Sans"/>
              </a:rPr>
              <a:t> + </a:t>
            </a:r>
            <a:r>
              <a:rPr lang="en-US" sz="1000" b="1">
                <a:latin typeface="Work Sans"/>
                <a:ea typeface="Work Sans"/>
                <a:cs typeface="Work Sans"/>
                <a:sym typeface="Work Sans"/>
              </a:rPr>
              <a:t>git</a:t>
            </a:r>
            <a:r>
              <a:rPr lang="en-US" sz="1000">
                <a:latin typeface="Work Sans"/>
                <a:ea typeface="Work Sans"/>
                <a:cs typeface="Work Sans"/>
                <a:sym typeface="Work Sans"/>
              </a:rPr>
              <a:t> + </a:t>
            </a:r>
            <a:r>
              <a:rPr lang="en-US" sz="1000" b="1">
                <a:latin typeface="Work Sans"/>
                <a:ea typeface="Work Sans"/>
                <a:cs typeface="Work Sans"/>
                <a:sym typeface="Work Sans"/>
              </a:rPr>
              <a:t>digital signature</a:t>
            </a:r>
            <a:endParaRPr sz="1000" b="1">
              <a:latin typeface="Work Sans"/>
              <a:ea typeface="Work Sans"/>
              <a:cs typeface="Work Sans"/>
              <a:sym typeface="Work Sans"/>
            </a:endParaRPr>
          </a:p>
          <a:p>
            <a:pPr marL="457200" lvl="0" indent="-457200" algn="l" rtl="0">
              <a:lnSpc>
                <a:spcPct val="100000"/>
              </a:lnSpc>
              <a:spcBef>
                <a:spcPts val="0"/>
              </a:spcBef>
              <a:spcAft>
                <a:spcPts val="0"/>
              </a:spcAft>
              <a:buSzPts val="1400"/>
              <a:buNone/>
            </a:pPr>
            <a:r>
              <a:rPr lang="en-US" sz="1000" b="1">
                <a:latin typeface="Work Sans"/>
                <a:ea typeface="Work Sans"/>
                <a:cs typeface="Work Sans"/>
                <a:sym typeface="Work Sans"/>
              </a:rPr>
              <a:t>INSTEAD OF CURRENCY </a:t>
            </a:r>
            <a:r>
              <a:rPr lang="en-US" sz="1000">
                <a:latin typeface="Work Sans"/>
                <a:ea typeface="Work Sans"/>
                <a:cs typeface="Work Sans"/>
                <a:sym typeface="Work Sans"/>
              </a:rPr>
              <a:t>supports mutual credit and non monetary currencies</a:t>
            </a:r>
            <a:endParaRPr sz="1000">
              <a:latin typeface="Work Sans"/>
              <a:ea typeface="Work Sans"/>
              <a:cs typeface="Work Sans"/>
              <a:sym typeface="Work Sans"/>
            </a:endParaRPr>
          </a:p>
          <a:p>
            <a:pPr marL="0" lvl="0" indent="0" algn="l" rtl="0">
              <a:lnSpc>
                <a:spcPct val="100000"/>
              </a:lnSpc>
              <a:spcBef>
                <a:spcPts val="0"/>
              </a:spcBef>
              <a:spcAft>
                <a:spcPts val="0"/>
              </a:spcAft>
              <a:buSzPts val="1400"/>
              <a:buNone/>
            </a:pPr>
            <a:r>
              <a:rPr lang="en-US" sz="1000" b="1">
                <a:latin typeface="Work Sans"/>
                <a:ea typeface="Work Sans"/>
                <a:cs typeface="Work Sans"/>
                <a:sym typeface="Work Sans"/>
              </a:rPr>
              <a:t>POWERED by HOLO</a:t>
            </a:r>
            <a:r>
              <a:rPr lang="en-US" sz="1000">
                <a:latin typeface="Work Sans"/>
                <a:ea typeface="Work Sans"/>
                <a:cs typeface="Work Sans"/>
                <a:sym typeface="Work Sans"/>
              </a:rPr>
              <a:t> cloud hosting AirBnb </a:t>
            </a:r>
            <a:endParaRPr sz="1000">
              <a:latin typeface="Work Sans"/>
              <a:ea typeface="Work Sans"/>
              <a:cs typeface="Work Sans"/>
              <a:sym typeface="Work Sans"/>
            </a:endParaRPr>
          </a:p>
          <a:p>
            <a:pPr marL="0" lvl="0" indent="457200" algn="l" rtl="0">
              <a:lnSpc>
                <a:spcPct val="100000"/>
              </a:lnSpc>
              <a:spcBef>
                <a:spcPts val="0"/>
              </a:spcBef>
              <a:spcAft>
                <a:spcPts val="0"/>
              </a:spcAft>
              <a:buSzPts val="1400"/>
              <a:buNone/>
            </a:pPr>
            <a:r>
              <a:rPr lang="en-US" sz="1000">
                <a:latin typeface="Work Sans"/>
                <a:ea typeface="Work Sans"/>
                <a:cs typeface="Work Sans"/>
                <a:sym typeface="Work Sans"/>
              </a:rPr>
              <a:t>native, mutual credit HOLO FUEL → double backing with real economy projects </a:t>
            </a:r>
            <a:endParaRPr sz="1000">
              <a:latin typeface="Work Sans"/>
              <a:ea typeface="Work Sans"/>
              <a:cs typeface="Work Sans"/>
              <a:sym typeface="Work Sans"/>
            </a:endParaRPr>
          </a:p>
          <a:p>
            <a:pPr marL="0" lvl="0" indent="0" algn="l" rtl="0">
              <a:lnSpc>
                <a:spcPct val="100000"/>
              </a:lnSpc>
              <a:spcBef>
                <a:spcPts val="0"/>
              </a:spcBef>
              <a:spcAft>
                <a:spcPts val="0"/>
              </a:spcAft>
              <a:buClr>
                <a:schemeClr val="dk1"/>
              </a:buClr>
              <a:buSzPts val="1400"/>
              <a:buFont typeface="Arial"/>
              <a:buNone/>
            </a:pPr>
            <a:r>
              <a:rPr lang="en-US" sz="1000">
                <a:latin typeface="Work Sans"/>
                <a:ea typeface="Work Sans"/>
                <a:cs typeface="Work Sans"/>
                <a:sym typeface="Work Sans"/>
              </a:rPr>
              <a:t>	performance | architecture</a:t>
            </a:r>
            <a:endParaRPr sz="1000">
              <a:latin typeface="Work Sans"/>
              <a:ea typeface="Work Sans"/>
              <a:cs typeface="Work Sans"/>
              <a:sym typeface="Work Sans"/>
            </a:endParaRPr>
          </a:p>
          <a:p>
            <a:pPr marL="0" lvl="0" indent="0" algn="l" rtl="0">
              <a:lnSpc>
                <a:spcPct val="100000"/>
              </a:lnSpc>
              <a:spcBef>
                <a:spcPts val="0"/>
              </a:spcBef>
              <a:spcAft>
                <a:spcPts val="0"/>
              </a:spcAft>
              <a:buSzPts val="1100"/>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000" b="1">
                <a:latin typeface="Roboto"/>
                <a:ea typeface="Roboto"/>
                <a:cs typeface="Roboto"/>
                <a:sym typeface="Roboto"/>
              </a:rPr>
              <a:t>through mutualized tools</a:t>
            </a:r>
            <a:endParaRPr sz="1000" b="1">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sz="1000" b="1">
              <a:latin typeface="Roboto"/>
              <a:ea typeface="Roboto"/>
              <a:cs typeface="Roboto"/>
              <a:sym typeface="Roboto"/>
            </a:endParaRPr>
          </a:p>
          <a:p>
            <a:pPr marL="457200" lvl="0" indent="-292100" algn="l" rtl="0">
              <a:lnSpc>
                <a:spcPct val="150000"/>
              </a:lnSpc>
              <a:spcBef>
                <a:spcPts val="0"/>
              </a:spcBef>
              <a:spcAft>
                <a:spcPts val="0"/>
              </a:spcAft>
              <a:buClr>
                <a:srgbClr val="000000"/>
              </a:buClr>
              <a:buSzPts val="1000"/>
              <a:buFont typeface="Roboto"/>
              <a:buChar char="+"/>
            </a:pPr>
            <a:r>
              <a:rPr lang="en-US" sz="1000">
                <a:latin typeface="Roboto"/>
                <a:ea typeface="Roboto"/>
                <a:cs typeface="Roboto"/>
                <a:sym typeface="Roboto"/>
              </a:rPr>
              <a:t>urban distribution service | full smart e-fleet &amp; containers </a:t>
            </a:r>
            <a:endParaRPr sz="1000">
              <a:latin typeface="Roboto"/>
              <a:ea typeface="Roboto"/>
              <a:cs typeface="Roboto"/>
              <a:sym typeface="Roboto"/>
            </a:endParaRPr>
          </a:p>
          <a:p>
            <a:pPr marL="457200" lvl="0" indent="-292100" algn="l" rtl="0">
              <a:lnSpc>
                <a:spcPct val="150000"/>
              </a:lnSpc>
              <a:spcBef>
                <a:spcPts val="0"/>
              </a:spcBef>
              <a:spcAft>
                <a:spcPts val="0"/>
              </a:spcAft>
              <a:buClr>
                <a:srgbClr val="000000"/>
              </a:buClr>
              <a:buSzPts val="1000"/>
              <a:buFont typeface="Roboto"/>
              <a:buChar char="+"/>
            </a:pPr>
            <a:r>
              <a:rPr lang="en-US" sz="1000">
                <a:latin typeface="Roboto"/>
                <a:ea typeface="Roboto"/>
                <a:cs typeface="Roboto"/>
                <a:sym typeface="Roboto"/>
              </a:rPr>
              <a:t>distributed apps | naturally interoperable </a:t>
            </a:r>
            <a:endParaRPr sz="1000">
              <a:latin typeface="Roboto"/>
              <a:ea typeface="Roboto"/>
              <a:cs typeface="Roboto"/>
              <a:sym typeface="Roboto"/>
            </a:endParaRPr>
          </a:p>
          <a:p>
            <a:pPr marL="457200" lvl="0" indent="-292100" algn="l" rtl="0">
              <a:lnSpc>
                <a:spcPct val="150000"/>
              </a:lnSpc>
              <a:spcBef>
                <a:spcPts val="0"/>
              </a:spcBef>
              <a:spcAft>
                <a:spcPts val="0"/>
              </a:spcAft>
              <a:buClr>
                <a:srgbClr val="000000"/>
              </a:buClr>
              <a:buSzPts val="1000"/>
              <a:buFont typeface="Roboto"/>
              <a:buChar char="+"/>
            </a:pPr>
            <a:r>
              <a:rPr lang="en-US" sz="1000" i="1">
                <a:latin typeface="Roboto"/>
                <a:ea typeface="Roboto"/>
                <a:cs typeface="Roboto"/>
                <a:sym typeface="Roboto"/>
              </a:rPr>
              <a:t>ad hoc</a:t>
            </a:r>
            <a:r>
              <a:rPr lang="en-US" sz="1000">
                <a:latin typeface="Roboto"/>
                <a:ea typeface="Roboto"/>
                <a:cs typeface="Roboto"/>
                <a:sym typeface="Roboto"/>
              </a:rPr>
              <a:t> distributed IT infrastructure | fully own by themselves p2p</a:t>
            </a:r>
            <a:endParaRPr sz="1000">
              <a:latin typeface="Roboto"/>
              <a:ea typeface="Roboto"/>
              <a:cs typeface="Roboto"/>
              <a:sym typeface="Roboto"/>
            </a:endParaRPr>
          </a:p>
          <a:p>
            <a:pPr marL="0" lvl="0" indent="0" algn="l" rtl="0">
              <a:lnSpc>
                <a:spcPct val="100000"/>
              </a:lnSpc>
              <a:spcBef>
                <a:spcPts val="0"/>
              </a:spcBef>
              <a:spcAft>
                <a:spcPts val="0"/>
              </a:spcAft>
              <a:buSzPts val="1100"/>
              <a:buNone/>
            </a:pPr>
            <a:endParaRPr sz="1000" b="1">
              <a:latin typeface="Roboto"/>
              <a:ea typeface="Roboto"/>
              <a:cs typeface="Roboto"/>
              <a:sym typeface="Roboto"/>
            </a:endParaRPr>
          </a:p>
          <a:p>
            <a:pPr marL="0" lvl="0" indent="0" algn="l" rtl="0">
              <a:lnSpc>
                <a:spcPct val="100000"/>
              </a:lnSpc>
              <a:spcBef>
                <a:spcPts val="0"/>
              </a:spcBef>
              <a:spcAft>
                <a:spcPts val="0"/>
              </a:spcAft>
              <a:buSzPts val="1100"/>
              <a:buNone/>
            </a:pPr>
            <a:r>
              <a:rPr lang="en-US" sz="1000" b="1">
                <a:latin typeface="Roboto"/>
                <a:ea typeface="Roboto"/>
                <a:cs typeface="Roboto"/>
                <a:sym typeface="Roboto"/>
              </a:rPr>
              <a:t>stepping business into digital economy</a:t>
            </a:r>
            <a:endParaRPr sz="1000" b="1">
              <a:latin typeface="Roboto"/>
              <a:ea typeface="Roboto"/>
              <a:cs typeface="Roboto"/>
              <a:sym typeface="Roboto"/>
            </a:endParaRPr>
          </a:p>
          <a:p>
            <a:pPr marL="0" lvl="0" indent="0" algn="l" rtl="0">
              <a:lnSpc>
                <a:spcPct val="100000"/>
              </a:lnSpc>
              <a:spcBef>
                <a:spcPts val="0"/>
              </a:spcBef>
              <a:spcAft>
                <a:spcPts val="0"/>
              </a:spcAft>
              <a:buSzPts val="1100"/>
              <a:buNone/>
            </a:pPr>
            <a:endParaRPr sz="1000" b="1">
              <a:latin typeface="Roboto"/>
              <a:ea typeface="Roboto"/>
              <a:cs typeface="Roboto"/>
              <a:sym typeface="Roboto"/>
            </a:endParaRPr>
          </a:p>
          <a:p>
            <a:pPr marL="457200" lvl="0" indent="-292100" algn="l" rtl="0">
              <a:lnSpc>
                <a:spcPct val="150000"/>
              </a:lnSpc>
              <a:spcBef>
                <a:spcPts val="0"/>
              </a:spcBef>
              <a:spcAft>
                <a:spcPts val="0"/>
              </a:spcAft>
              <a:buClr>
                <a:srgbClr val="000000"/>
              </a:buClr>
              <a:buSzPts val="1000"/>
              <a:buFont typeface="Roboto"/>
              <a:buChar char="+"/>
            </a:pPr>
            <a:r>
              <a:rPr lang="en-US" sz="1000">
                <a:latin typeface="Roboto"/>
                <a:ea typeface="Roboto"/>
                <a:cs typeface="Roboto"/>
                <a:sym typeface="Roboto"/>
              </a:rPr>
              <a:t>data | exploit &amp; trade data</a:t>
            </a:r>
            <a:endParaRPr sz="1000">
              <a:latin typeface="Roboto"/>
              <a:ea typeface="Roboto"/>
              <a:cs typeface="Roboto"/>
              <a:sym typeface="Roboto"/>
            </a:endParaRPr>
          </a:p>
          <a:p>
            <a:pPr marL="457200" lvl="0" indent="-292100" algn="l" rtl="0">
              <a:lnSpc>
                <a:spcPct val="150000"/>
              </a:lnSpc>
              <a:spcBef>
                <a:spcPts val="0"/>
              </a:spcBef>
              <a:spcAft>
                <a:spcPts val="0"/>
              </a:spcAft>
              <a:buClr>
                <a:srgbClr val="000000"/>
              </a:buClr>
              <a:buSzPts val="1000"/>
              <a:buFont typeface="Roboto"/>
              <a:buChar char="+"/>
            </a:pPr>
            <a:r>
              <a:rPr lang="en-US" sz="1000">
                <a:latin typeface="Roboto"/>
                <a:ea typeface="Roboto"/>
                <a:cs typeface="Roboto"/>
                <a:sym typeface="Roboto"/>
              </a:rPr>
              <a:t>hosting | business integrity &amp; earnings</a:t>
            </a:r>
            <a:endParaRPr sz="1000">
              <a:latin typeface="Roboto"/>
              <a:ea typeface="Roboto"/>
              <a:cs typeface="Roboto"/>
              <a:sym typeface="Roboto"/>
            </a:endParaRPr>
          </a:p>
          <a:p>
            <a:pPr marL="457200" lvl="0" indent="-292100" algn="l" rtl="0">
              <a:lnSpc>
                <a:spcPct val="150000"/>
              </a:lnSpc>
              <a:spcBef>
                <a:spcPts val="0"/>
              </a:spcBef>
              <a:spcAft>
                <a:spcPts val="0"/>
              </a:spcAft>
              <a:buClr>
                <a:srgbClr val="000000"/>
              </a:buClr>
              <a:buSzPts val="1000"/>
              <a:buFont typeface="Roboto"/>
              <a:buChar char="+"/>
            </a:pPr>
            <a:r>
              <a:rPr lang="en-US" sz="1000">
                <a:latin typeface="Roboto"/>
                <a:ea typeface="Roboto"/>
                <a:cs typeface="Roboto"/>
                <a:sym typeface="Roboto"/>
              </a:rPr>
              <a:t>cryptocurrency | opening consumption options &amp; funding</a:t>
            </a:r>
            <a:endParaRPr sz="1000">
              <a:latin typeface="Roboto"/>
              <a:ea typeface="Roboto"/>
              <a:cs typeface="Roboto"/>
              <a:sym typeface="Roboto"/>
            </a:endParaRPr>
          </a:p>
          <a:p>
            <a:pPr marL="0" lvl="0" indent="0" algn="l" rtl="0">
              <a:lnSpc>
                <a:spcPct val="100000"/>
              </a:lnSpc>
              <a:spcBef>
                <a:spcPts val="0"/>
              </a:spcBef>
              <a:spcAft>
                <a:spcPts val="0"/>
              </a:spcAft>
              <a:buSzPts val="1100"/>
              <a:buNone/>
            </a:pPr>
            <a:endParaRPr sz="1000">
              <a:latin typeface="Roboto"/>
              <a:ea typeface="Roboto"/>
              <a:cs typeface="Roboto"/>
              <a:sym typeface="Roboto"/>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4" name="Google Shape;884;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it is a combination of bit torrent + git + digital signature that grants data &amp; business integrity (own and control IT infrastructure) with natural interoperability &amp; full scalability</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7" name="Google Shape;927;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base to size, design to perform, integrity, control, interoperability that extends to </a:t>
            </a:r>
            <a:r>
              <a:rPr lang="en-US">
                <a:solidFill>
                  <a:schemeClr val="dk1"/>
                </a:solidFill>
              </a:rPr>
              <a:t>mutual credit</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9" name="Google Shape;939;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3" name="Google Shape;953;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5" name="Google Shape;965;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6" name="Google Shape;976;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8" name="Google Shape;988;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0" name="Google Shape;1000;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3" name="Google Shape;1013;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8" name="Google Shape;1048;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1" name="Google Shape;28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it is a combination of bit torrent + git + digital signature that grants data &amp; business integrity (own and control of data &amp; IT infrastructure) with natural interoperability &amp; full scalability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4" name="Google Shape;32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6" name="Google Shape;34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 name="Google Shape;13;p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 name="Google Shape;14;p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 name="Google Shape;15;p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 name="Google Shape;16;p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0" name="Google Shape;70;p11"/>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1" name="Google Shape;71;p1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2" name="Google Shape;72;p1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3" name="Google Shape;73;p1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6" name="Google Shape;76;p12"/>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7" name="Google Shape;77;p1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8" name="Google Shape;78;p1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9" name="Google Shape;79;p1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4"/>
        <p:cNvGrpSpPr/>
        <p:nvPr/>
      </p:nvGrpSpPr>
      <p:grpSpPr>
        <a:xfrm>
          <a:off x="0" y="0"/>
          <a:ext cx="0" cy="0"/>
          <a:chOff x="0" y="0"/>
          <a:chExt cx="0" cy="0"/>
        </a:xfrm>
      </p:grpSpPr>
      <p:sp>
        <p:nvSpPr>
          <p:cNvPr id="85" name="Google Shape;85;p14"/>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lstStyle>
            <a:lvl1pPr lvl="0" algn="l" rtl="0">
              <a:lnSpc>
                <a:spcPct val="100000"/>
              </a:lnSpc>
              <a:spcBef>
                <a:spcPts val="0"/>
              </a:spcBef>
              <a:spcAft>
                <a:spcPts val="0"/>
              </a:spcAft>
              <a:buSzPts val="2800"/>
              <a:buNone/>
              <a:defRPr sz="2300">
                <a:latin typeface="Raleway ExtraBold"/>
                <a:ea typeface="Raleway ExtraBold"/>
                <a:cs typeface="Raleway ExtraBold"/>
                <a:sym typeface="Raleway ExtraBold"/>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86" name="Google Shape;86;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gn="l" rtl="0">
              <a:lnSpc>
                <a:spcPct val="100000"/>
              </a:lnSpc>
              <a:spcBef>
                <a:spcPts val="0"/>
              </a:spcBef>
              <a:spcAft>
                <a:spcPts val="0"/>
              </a:spcAft>
              <a:buSzPts val="1800"/>
              <a:buChar char="●"/>
              <a:defRPr sz="1600">
                <a:latin typeface="Raleway Medium"/>
                <a:ea typeface="Raleway Medium"/>
                <a:cs typeface="Raleway Medium"/>
                <a:sym typeface="Raleway Medium"/>
              </a:defRPr>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600"/>
              </a:spcBef>
              <a:spcAft>
                <a:spcPts val="0"/>
              </a:spcAft>
              <a:buSzPts val="1400"/>
              <a:buChar char="■"/>
              <a:defRPr/>
            </a:lvl3pPr>
            <a:lvl4pPr marL="1828800" lvl="3" indent="-317500" algn="l" rtl="0">
              <a:lnSpc>
                <a:spcPct val="100000"/>
              </a:lnSpc>
              <a:spcBef>
                <a:spcPts val="1600"/>
              </a:spcBef>
              <a:spcAft>
                <a:spcPts val="0"/>
              </a:spcAft>
              <a:buSzPts val="1400"/>
              <a:buChar char="●"/>
              <a:defRPr/>
            </a:lvl4pPr>
            <a:lvl5pPr marL="2286000" lvl="4" indent="-317500" algn="l" rtl="0">
              <a:lnSpc>
                <a:spcPct val="100000"/>
              </a:lnSpc>
              <a:spcBef>
                <a:spcPts val="1600"/>
              </a:spcBef>
              <a:spcAft>
                <a:spcPts val="0"/>
              </a:spcAft>
              <a:buSzPts val="1400"/>
              <a:buChar char="○"/>
              <a:defRPr/>
            </a:lvl5pPr>
            <a:lvl6pPr marL="2743200" lvl="5" indent="-317500" algn="l" rtl="0">
              <a:lnSpc>
                <a:spcPct val="100000"/>
              </a:lnSpc>
              <a:spcBef>
                <a:spcPts val="1600"/>
              </a:spcBef>
              <a:spcAft>
                <a:spcPts val="0"/>
              </a:spcAft>
              <a:buSzPts val="1400"/>
              <a:buChar char="■"/>
              <a:defRPr/>
            </a:lvl6pPr>
            <a:lvl7pPr marL="3200400" lvl="6" indent="-317500" algn="l" rtl="0">
              <a:lnSpc>
                <a:spcPct val="100000"/>
              </a:lnSpc>
              <a:spcBef>
                <a:spcPts val="1600"/>
              </a:spcBef>
              <a:spcAft>
                <a:spcPts val="0"/>
              </a:spcAft>
              <a:buSzPts val="1400"/>
              <a:buChar char="●"/>
              <a:defRPr/>
            </a:lvl7pPr>
            <a:lvl8pPr marL="3657600" lvl="7" indent="-317500" algn="l" rtl="0">
              <a:lnSpc>
                <a:spcPct val="100000"/>
              </a:lnSpc>
              <a:spcBef>
                <a:spcPts val="1600"/>
              </a:spcBef>
              <a:spcAft>
                <a:spcPts val="0"/>
              </a:spcAft>
              <a:buSzPts val="1400"/>
              <a:buChar char="○"/>
              <a:defRPr/>
            </a:lvl8pPr>
            <a:lvl9pPr marL="4114800" lvl="8" indent="-317500" algn="l" rtl="0">
              <a:lnSpc>
                <a:spcPct val="100000"/>
              </a:lnSpc>
              <a:spcBef>
                <a:spcPts val="1600"/>
              </a:spcBef>
              <a:spcAft>
                <a:spcPts val="1600"/>
              </a:spcAft>
              <a:buSzPts val="1400"/>
              <a:buChar char="■"/>
              <a:defRPr/>
            </a:lvl9pPr>
          </a:lstStyle>
          <a:p>
            <a:endParaRPr/>
          </a:p>
        </p:txBody>
      </p:sp>
      <p:sp>
        <p:nvSpPr>
          <p:cNvPr id="87" name="Google Shape;87;p14"/>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9pPr>
          </a:lstStyle>
          <a:p>
            <a:pPr marL="0" lvl="0" indent="0" algn="r" rtl="0">
              <a:spcBef>
                <a:spcPts val="0"/>
              </a:spcBef>
              <a:spcAft>
                <a:spcPts val="0"/>
              </a:spcAft>
              <a:buNone/>
            </a:pPr>
            <a:fld id="{00000000-1234-1234-1234-123412341234}" type="slidenum">
              <a:rPr lang="en-US"/>
              <a:t>‹#›</a:t>
            </a:fld>
            <a:endParaRPr/>
          </a:p>
        </p:txBody>
      </p:sp>
      <p:pic>
        <p:nvPicPr>
          <p:cNvPr id="88" name="Google Shape;88;p14"/>
          <p:cNvPicPr preferRelativeResize="0"/>
          <p:nvPr/>
        </p:nvPicPr>
        <p:blipFill rotWithShape="1">
          <a:blip r:embed="rId2">
            <a:alphaModFix/>
          </a:blip>
          <a:srcRect/>
          <a:stretch/>
        </p:blipFill>
        <p:spPr>
          <a:xfrm>
            <a:off x="345000" y="4796101"/>
            <a:ext cx="1287881" cy="12872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9"/>
        <p:cNvGrpSpPr/>
        <p:nvPr/>
      </p:nvGrpSpPr>
      <p:grpSpPr>
        <a:xfrm>
          <a:off x="0" y="0"/>
          <a:ext cx="0" cy="0"/>
          <a:chOff x="0" y="0"/>
          <a:chExt cx="0" cy="0"/>
        </a:xfrm>
      </p:grpSpPr>
      <p:sp>
        <p:nvSpPr>
          <p:cNvPr id="90" name="Google Shape;90;p15"/>
          <p:cNvSpPr txBox="1">
            <a:spLocks noGrp="1"/>
          </p:cNvSpPr>
          <p:nvPr>
            <p:ph type="ctrTitle"/>
          </p:nvPr>
        </p:nvSpPr>
        <p:spPr>
          <a:xfrm>
            <a:off x="587250" y="1986034"/>
            <a:ext cx="7969500" cy="1522800"/>
          </a:xfrm>
          <a:prstGeom prst="rect">
            <a:avLst/>
          </a:prstGeom>
          <a:noFill/>
          <a:ln>
            <a:noFill/>
          </a:ln>
        </p:spPr>
        <p:txBody>
          <a:bodyPr spcFirstLastPara="1" wrap="square" lIns="91425" tIns="91425" rIns="91425" bIns="91425" anchor="b" anchorCtr="0"/>
          <a:lstStyle>
            <a:lvl1pPr lvl="0" algn="l" rtl="0">
              <a:lnSpc>
                <a:spcPct val="100000"/>
              </a:lnSpc>
              <a:spcBef>
                <a:spcPts val="0"/>
              </a:spcBef>
              <a:spcAft>
                <a:spcPts val="0"/>
              </a:spcAft>
              <a:buSzPts val="5200"/>
              <a:buNone/>
              <a:defRPr sz="6000">
                <a:solidFill>
                  <a:srgbClr val="000000"/>
                </a:solidFill>
                <a:latin typeface="Raleway Black"/>
                <a:ea typeface="Raleway Black"/>
                <a:cs typeface="Raleway Black"/>
                <a:sym typeface="Raleway Black"/>
              </a:defRPr>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91" name="Google Shape;91;p1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2" name="Google Shape;92;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3"/>
        <p:cNvGrpSpPr/>
        <p:nvPr/>
      </p:nvGrpSpPr>
      <p:grpSpPr>
        <a:xfrm>
          <a:off x="0" y="0"/>
          <a:ext cx="0" cy="0"/>
          <a:chOff x="0" y="0"/>
          <a:chExt cx="0" cy="0"/>
        </a:xfrm>
      </p:grpSpPr>
      <p:sp>
        <p:nvSpPr>
          <p:cNvPr id="94" name="Google Shape;94;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95" name="Google Shape;95;p1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96" name="Google Shape;96;p1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97" name="Google Shape;97;p16"/>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9pPr>
          </a:lstStyle>
          <a:p>
            <a:pPr marL="0" lvl="0" indent="0" algn="r" rtl="0">
              <a:spcBef>
                <a:spcPts val="0"/>
              </a:spcBef>
              <a:spcAft>
                <a:spcPts val="0"/>
              </a:spcAft>
              <a:buNone/>
            </a:pPr>
            <a:fld id="{00000000-1234-1234-1234-123412341234}" type="slidenum">
              <a:rPr lang="en-US"/>
              <a:t>‹#›</a:t>
            </a:fld>
            <a:endParaRPr/>
          </a:p>
        </p:txBody>
      </p:sp>
      <p:pic>
        <p:nvPicPr>
          <p:cNvPr id="98" name="Google Shape;98;p16"/>
          <p:cNvPicPr preferRelativeResize="0"/>
          <p:nvPr/>
        </p:nvPicPr>
        <p:blipFill rotWithShape="1">
          <a:blip r:embed="rId2">
            <a:alphaModFix/>
          </a:blip>
          <a:srcRect/>
          <a:stretch/>
        </p:blipFill>
        <p:spPr>
          <a:xfrm>
            <a:off x="345000" y="4796101"/>
            <a:ext cx="1287881" cy="12872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9"/>
        <p:cNvGrpSpPr/>
        <p:nvPr/>
      </p:nvGrpSpPr>
      <p:grpSpPr>
        <a:xfrm>
          <a:off x="0" y="0"/>
          <a:ext cx="0" cy="0"/>
          <a:chOff x="0" y="0"/>
          <a:chExt cx="0" cy="0"/>
        </a:xfrm>
      </p:grpSpPr>
      <p:sp>
        <p:nvSpPr>
          <p:cNvPr id="100" name="Google Shape;100;p1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101" name="Google Shape;101;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2"/>
        <p:cNvGrpSpPr/>
        <p:nvPr/>
      </p:nvGrpSpPr>
      <p:grpSpPr>
        <a:xfrm>
          <a:off x="0" y="0"/>
          <a:ext cx="0" cy="0"/>
          <a:chOff x="0" y="0"/>
          <a:chExt cx="0" cy="0"/>
        </a:xfrm>
      </p:grpSpPr>
      <p:sp>
        <p:nvSpPr>
          <p:cNvPr id="103" name="Google Shape;103;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04" name="Google Shape;104;p18"/>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9pPr>
          </a:lstStyle>
          <a:p>
            <a:pPr marL="0" lvl="0" indent="0" algn="r" rtl="0">
              <a:spcBef>
                <a:spcPts val="0"/>
              </a:spcBef>
              <a:spcAft>
                <a:spcPts val="0"/>
              </a:spcAft>
              <a:buNone/>
            </a:pPr>
            <a:fld id="{00000000-1234-1234-1234-123412341234}" type="slidenum">
              <a:rPr lang="en-US"/>
              <a:t>‹#›</a:t>
            </a:fld>
            <a:endParaRPr/>
          </a:p>
        </p:txBody>
      </p:sp>
      <p:pic>
        <p:nvPicPr>
          <p:cNvPr id="105" name="Google Shape;105;p18"/>
          <p:cNvPicPr preferRelativeResize="0"/>
          <p:nvPr/>
        </p:nvPicPr>
        <p:blipFill rotWithShape="1">
          <a:blip r:embed="rId2">
            <a:alphaModFix/>
          </a:blip>
          <a:srcRect/>
          <a:stretch/>
        </p:blipFill>
        <p:spPr>
          <a:xfrm>
            <a:off x="345000" y="4796101"/>
            <a:ext cx="1287881" cy="12872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108" name="Google Shape;108;p1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109" name="Google Shape;109;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112" name="Google Shape;112;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3"/>
        <p:cNvGrpSpPr/>
        <p:nvPr/>
      </p:nvGrpSpPr>
      <p:grpSpPr>
        <a:xfrm>
          <a:off x="0" y="0"/>
          <a:ext cx="0" cy="0"/>
          <a:chOff x="0" y="0"/>
          <a:chExt cx="0" cy="0"/>
        </a:xfrm>
      </p:grpSpPr>
      <p:sp>
        <p:nvSpPr>
          <p:cNvPr id="114" name="Google Shape;114;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2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116" name="Google Shape;116;p2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7" name="Google Shape;117;p2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118" name="Google Shape;118;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lstStyle>
            <a:lvl1pPr lvl="0" algn="ctr" rtl="0">
              <a:lnSpc>
                <a:spcPct val="90000"/>
              </a:lnSpc>
              <a:spcBef>
                <a:spcPts val="0"/>
              </a:spcBef>
              <a:spcAft>
                <a:spcPts val="0"/>
              </a:spcAft>
              <a:buClr>
                <a:schemeClr val="dk1"/>
              </a:buClr>
              <a:buSzPts val="4500"/>
              <a:buFont typeface="Calibri"/>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 name="Google Shape;19;p3"/>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20" name="Google Shape;20;p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 name="Google Shape;21;p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 name="Google Shape;22;p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9"/>
        <p:cNvGrpSpPr/>
        <p:nvPr/>
      </p:nvGrpSpPr>
      <p:grpSpPr>
        <a:xfrm>
          <a:off x="0" y="0"/>
          <a:ext cx="0" cy="0"/>
          <a:chOff x="0" y="0"/>
          <a:chExt cx="0" cy="0"/>
        </a:xfrm>
      </p:grpSpPr>
      <p:sp>
        <p:nvSpPr>
          <p:cNvPr id="120" name="Google Shape;120;p2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lstStyle>
            <a:lvl1pPr marL="457200" lvl="0" indent="-228600" algn="l" rtl="0">
              <a:lnSpc>
                <a:spcPct val="100000"/>
              </a:lnSpc>
              <a:spcBef>
                <a:spcPts val="0"/>
              </a:spcBef>
              <a:spcAft>
                <a:spcPts val="0"/>
              </a:spcAft>
              <a:buSzPts val="1800"/>
              <a:buNone/>
              <a:defRPr/>
            </a:lvl1pPr>
          </a:lstStyle>
          <a:p>
            <a:endParaRPr/>
          </a:p>
        </p:txBody>
      </p:sp>
      <p:sp>
        <p:nvSpPr>
          <p:cNvPr id="121" name="Google Shape;121;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2"/>
        <p:cNvGrpSpPr/>
        <p:nvPr/>
      </p:nvGrpSpPr>
      <p:grpSpPr>
        <a:xfrm>
          <a:off x="0" y="0"/>
          <a:ext cx="0" cy="0"/>
          <a:chOff x="0" y="0"/>
          <a:chExt cx="0" cy="0"/>
        </a:xfrm>
      </p:grpSpPr>
      <p:sp>
        <p:nvSpPr>
          <p:cNvPr id="123" name="Google Shape;123;p2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124" name="Google Shape;124;p2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125" name="Google Shape;125;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6"/>
        <p:cNvGrpSpPr/>
        <p:nvPr/>
      </p:nvGrpSpPr>
      <p:grpSpPr>
        <a:xfrm>
          <a:off x="0" y="0"/>
          <a:ext cx="0" cy="0"/>
          <a:chOff x="0" y="0"/>
          <a:chExt cx="0" cy="0"/>
        </a:xfrm>
      </p:grpSpPr>
      <p:sp>
        <p:nvSpPr>
          <p:cNvPr id="127" name="Google Shape;127;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2"/>
        <p:cNvGrpSpPr/>
        <p:nvPr/>
      </p:nvGrpSpPr>
      <p:grpSpPr>
        <a:xfrm>
          <a:off x="0" y="0"/>
          <a:ext cx="0" cy="0"/>
          <a:chOff x="0" y="0"/>
          <a:chExt cx="0" cy="0"/>
        </a:xfrm>
      </p:grpSpPr>
      <p:sp>
        <p:nvSpPr>
          <p:cNvPr id="133" name="Google Shape;133;p26"/>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lstStyle>
            <a:lvl1pPr lvl="0" algn="l" rtl="0">
              <a:lnSpc>
                <a:spcPct val="100000"/>
              </a:lnSpc>
              <a:spcBef>
                <a:spcPts val="0"/>
              </a:spcBef>
              <a:spcAft>
                <a:spcPts val="0"/>
              </a:spcAft>
              <a:buSzPts val="2800"/>
              <a:buNone/>
              <a:defRPr sz="2300">
                <a:latin typeface="Raleway ExtraBold"/>
                <a:ea typeface="Raleway ExtraBold"/>
                <a:cs typeface="Raleway ExtraBold"/>
                <a:sym typeface="Raleway ExtraBold"/>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34" name="Google Shape;134;p2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gn="l" rtl="0">
              <a:lnSpc>
                <a:spcPct val="100000"/>
              </a:lnSpc>
              <a:spcBef>
                <a:spcPts val="0"/>
              </a:spcBef>
              <a:spcAft>
                <a:spcPts val="0"/>
              </a:spcAft>
              <a:buSzPts val="1800"/>
              <a:buChar char="●"/>
              <a:defRPr sz="1600">
                <a:latin typeface="Raleway Medium"/>
                <a:ea typeface="Raleway Medium"/>
                <a:cs typeface="Raleway Medium"/>
                <a:sym typeface="Raleway Medium"/>
              </a:defRPr>
            </a:lvl1pPr>
            <a:lvl2pPr marL="914400" lvl="1" indent="-317500" algn="l" rtl="0">
              <a:lnSpc>
                <a:spcPct val="100000"/>
              </a:lnSpc>
              <a:spcBef>
                <a:spcPts val="1000"/>
              </a:spcBef>
              <a:spcAft>
                <a:spcPts val="0"/>
              </a:spcAft>
              <a:buSzPts val="1400"/>
              <a:buChar char="○"/>
              <a:defRPr/>
            </a:lvl2pPr>
            <a:lvl3pPr marL="1371600" lvl="2" indent="-317500" algn="l" rtl="0">
              <a:lnSpc>
                <a:spcPct val="100000"/>
              </a:lnSpc>
              <a:spcBef>
                <a:spcPts val="1600"/>
              </a:spcBef>
              <a:spcAft>
                <a:spcPts val="0"/>
              </a:spcAft>
              <a:buSzPts val="1400"/>
              <a:buChar char="■"/>
              <a:defRPr/>
            </a:lvl3pPr>
            <a:lvl4pPr marL="1828800" lvl="3" indent="-317500" algn="l" rtl="0">
              <a:lnSpc>
                <a:spcPct val="100000"/>
              </a:lnSpc>
              <a:spcBef>
                <a:spcPts val="1600"/>
              </a:spcBef>
              <a:spcAft>
                <a:spcPts val="0"/>
              </a:spcAft>
              <a:buSzPts val="1400"/>
              <a:buChar char="●"/>
              <a:defRPr/>
            </a:lvl4pPr>
            <a:lvl5pPr marL="2286000" lvl="4" indent="-317500" algn="l" rtl="0">
              <a:lnSpc>
                <a:spcPct val="100000"/>
              </a:lnSpc>
              <a:spcBef>
                <a:spcPts val="1600"/>
              </a:spcBef>
              <a:spcAft>
                <a:spcPts val="0"/>
              </a:spcAft>
              <a:buSzPts val="1400"/>
              <a:buChar char="○"/>
              <a:defRPr/>
            </a:lvl5pPr>
            <a:lvl6pPr marL="2743200" lvl="5" indent="-317500" algn="l" rtl="0">
              <a:lnSpc>
                <a:spcPct val="100000"/>
              </a:lnSpc>
              <a:spcBef>
                <a:spcPts val="1600"/>
              </a:spcBef>
              <a:spcAft>
                <a:spcPts val="0"/>
              </a:spcAft>
              <a:buSzPts val="1400"/>
              <a:buChar char="■"/>
              <a:defRPr/>
            </a:lvl6pPr>
            <a:lvl7pPr marL="3200400" lvl="6" indent="-317500" algn="l" rtl="0">
              <a:lnSpc>
                <a:spcPct val="100000"/>
              </a:lnSpc>
              <a:spcBef>
                <a:spcPts val="1600"/>
              </a:spcBef>
              <a:spcAft>
                <a:spcPts val="0"/>
              </a:spcAft>
              <a:buSzPts val="1400"/>
              <a:buChar char="●"/>
              <a:defRPr/>
            </a:lvl7pPr>
            <a:lvl8pPr marL="3657600" lvl="7" indent="-317500" algn="l" rtl="0">
              <a:lnSpc>
                <a:spcPct val="100000"/>
              </a:lnSpc>
              <a:spcBef>
                <a:spcPts val="1600"/>
              </a:spcBef>
              <a:spcAft>
                <a:spcPts val="0"/>
              </a:spcAft>
              <a:buSzPts val="1400"/>
              <a:buChar char="○"/>
              <a:defRPr/>
            </a:lvl8pPr>
            <a:lvl9pPr marL="4114800" lvl="8" indent="-317500" algn="l" rtl="0">
              <a:lnSpc>
                <a:spcPct val="100000"/>
              </a:lnSpc>
              <a:spcBef>
                <a:spcPts val="1600"/>
              </a:spcBef>
              <a:spcAft>
                <a:spcPts val="1600"/>
              </a:spcAft>
              <a:buSzPts val="1400"/>
              <a:buChar char="■"/>
              <a:defRPr/>
            </a:lvl9pPr>
          </a:lstStyle>
          <a:p>
            <a:endParaRPr/>
          </a:p>
        </p:txBody>
      </p:sp>
      <p:sp>
        <p:nvSpPr>
          <p:cNvPr id="135" name="Google Shape;135;p26"/>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9pPr>
          </a:lstStyle>
          <a:p>
            <a:pPr marL="0" lvl="0" indent="0" algn="r" rtl="0">
              <a:spcBef>
                <a:spcPts val="0"/>
              </a:spcBef>
              <a:spcAft>
                <a:spcPts val="0"/>
              </a:spcAft>
              <a:buNone/>
            </a:pPr>
            <a:fld id="{00000000-1234-1234-1234-123412341234}" type="slidenum">
              <a:rPr lang="en-US"/>
              <a:t>‹#›</a:t>
            </a:fld>
            <a:endParaRPr/>
          </a:p>
        </p:txBody>
      </p:sp>
      <p:pic>
        <p:nvPicPr>
          <p:cNvPr id="136" name="Google Shape;136;p26"/>
          <p:cNvPicPr preferRelativeResize="0"/>
          <p:nvPr/>
        </p:nvPicPr>
        <p:blipFill rotWithShape="1">
          <a:blip r:embed="rId2">
            <a:alphaModFix/>
          </a:blip>
          <a:srcRect/>
          <a:stretch/>
        </p:blipFill>
        <p:spPr>
          <a:xfrm>
            <a:off x="345000" y="4796101"/>
            <a:ext cx="1287881" cy="128724"/>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7"/>
        <p:cNvGrpSpPr/>
        <p:nvPr/>
      </p:nvGrpSpPr>
      <p:grpSpPr>
        <a:xfrm>
          <a:off x="0" y="0"/>
          <a:ext cx="0" cy="0"/>
          <a:chOff x="0" y="0"/>
          <a:chExt cx="0" cy="0"/>
        </a:xfrm>
      </p:grpSpPr>
      <p:sp>
        <p:nvSpPr>
          <p:cNvPr id="138" name="Google Shape;138;p27"/>
          <p:cNvSpPr txBox="1">
            <a:spLocks noGrp="1"/>
          </p:cNvSpPr>
          <p:nvPr>
            <p:ph type="ctrTitle"/>
          </p:nvPr>
        </p:nvSpPr>
        <p:spPr>
          <a:xfrm>
            <a:off x="587250" y="1986034"/>
            <a:ext cx="7969500" cy="1522800"/>
          </a:xfrm>
          <a:prstGeom prst="rect">
            <a:avLst/>
          </a:prstGeom>
          <a:noFill/>
          <a:ln>
            <a:noFill/>
          </a:ln>
        </p:spPr>
        <p:txBody>
          <a:bodyPr spcFirstLastPara="1" wrap="square" lIns="91425" tIns="91425" rIns="91425" bIns="91425" anchor="b" anchorCtr="0"/>
          <a:lstStyle>
            <a:lvl1pPr lvl="0" algn="l" rtl="0">
              <a:lnSpc>
                <a:spcPct val="100000"/>
              </a:lnSpc>
              <a:spcBef>
                <a:spcPts val="0"/>
              </a:spcBef>
              <a:spcAft>
                <a:spcPts val="0"/>
              </a:spcAft>
              <a:buSzPts val="5200"/>
              <a:buNone/>
              <a:defRPr sz="6000">
                <a:solidFill>
                  <a:srgbClr val="000000"/>
                </a:solidFill>
                <a:latin typeface="Raleway Black"/>
                <a:ea typeface="Raleway Black"/>
                <a:cs typeface="Raleway Black"/>
                <a:sym typeface="Raleway Black"/>
              </a:defRPr>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139" name="Google Shape;139;p2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0" name="Google Shape;140;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1"/>
        <p:cNvGrpSpPr/>
        <p:nvPr/>
      </p:nvGrpSpPr>
      <p:grpSpPr>
        <a:xfrm>
          <a:off x="0" y="0"/>
          <a:ext cx="0" cy="0"/>
          <a:chOff x="0" y="0"/>
          <a:chExt cx="0" cy="0"/>
        </a:xfrm>
      </p:grpSpPr>
      <p:sp>
        <p:nvSpPr>
          <p:cNvPr id="142" name="Google Shape;142;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43" name="Google Shape;143;p2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144" name="Google Shape;144;p2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145" name="Google Shape;145;p28"/>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9pPr>
          </a:lstStyle>
          <a:p>
            <a:pPr marL="0" lvl="0" indent="0" algn="r" rtl="0">
              <a:spcBef>
                <a:spcPts val="0"/>
              </a:spcBef>
              <a:spcAft>
                <a:spcPts val="0"/>
              </a:spcAft>
              <a:buNone/>
            </a:pPr>
            <a:fld id="{00000000-1234-1234-1234-123412341234}" type="slidenum">
              <a:rPr lang="en-US"/>
              <a:t>‹#›</a:t>
            </a:fld>
            <a:endParaRPr/>
          </a:p>
        </p:txBody>
      </p:sp>
      <p:pic>
        <p:nvPicPr>
          <p:cNvPr id="146" name="Google Shape;146;p28"/>
          <p:cNvPicPr preferRelativeResize="0"/>
          <p:nvPr/>
        </p:nvPicPr>
        <p:blipFill rotWithShape="1">
          <a:blip r:embed="rId2">
            <a:alphaModFix/>
          </a:blip>
          <a:srcRect/>
          <a:stretch/>
        </p:blipFill>
        <p:spPr>
          <a:xfrm>
            <a:off x="345000" y="4796101"/>
            <a:ext cx="1287881" cy="12872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7"/>
        <p:cNvGrpSpPr/>
        <p:nvPr/>
      </p:nvGrpSpPr>
      <p:grpSpPr>
        <a:xfrm>
          <a:off x="0" y="0"/>
          <a:ext cx="0" cy="0"/>
          <a:chOff x="0" y="0"/>
          <a:chExt cx="0" cy="0"/>
        </a:xfrm>
      </p:grpSpPr>
      <p:sp>
        <p:nvSpPr>
          <p:cNvPr id="148" name="Google Shape;148;p2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149" name="Google Shape;149;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0"/>
        <p:cNvGrpSpPr/>
        <p:nvPr/>
      </p:nvGrpSpPr>
      <p:grpSpPr>
        <a:xfrm>
          <a:off x="0" y="0"/>
          <a:ext cx="0" cy="0"/>
          <a:chOff x="0" y="0"/>
          <a:chExt cx="0" cy="0"/>
        </a:xfrm>
      </p:grpSpPr>
      <p:sp>
        <p:nvSpPr>
          <p:cNvPr id="151" name="Google Shape;151;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52" name="Google Shape;152;p30"/>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Work Sans"/>
                <a:ea typeface="Work Sans"/>
                <a:cs typeface="Work Sans"/>
                <a:sym typeface="Work Sans"/>
              </a:defRPr>
            </a:lvl9pPr>
          </a:lstStyle>
          <a:p>
            <a:pPr marL="0" lvl="0" indent="0" algn="r" rtl="0">
              <a:spcBef>
                <a:spcPts val="0"/>
              </a:spcBef>
              <a:spcAft>
                <a:spcPts val="0"/>
              </a:spcAft>
              <a:buNone/>
            </a:pPr>
            <a:fld id="{00000000-1234-1234-1234-123412341234}" type="slidenum">
              <a:rPr lang="en-US"/>
              <a:t>‹#›</a:t>
            </a:fld>
            <a:endParaRPr/>
          </a:p>
        </p:txBody>
      </p:sp>
      <p:pic>
        <p:nvPicPr>
          <p:cNvPr id="153" name="Google Shape;153;p30"/>
          <p:cNvPicPr preferRelativeResize="0"/>
          <p:nvPr/>
        </p:nvPicPr>
        <p:blipFill rotWithShape="1">
          <a:blip r:embed="rId2">
            <a:alphaModFix/>
          </a:blip>
          <a:srcRect/>
          <a:stretch/>
        </p:blipFill>
        <p:spPr>
          <a:xfrm>
            <a:off x="345000" y="4796101"/>
            <a:ext cx="1287881" cy="128724"/>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4"/>
        <p:cNvGrpSpPr/>
        <p:nvPr/>
      </p:nvGrpSpPr>
      <p:grpSpPr>
        <a:xfrm>
          <a:off x="0" y="0"/>
          <a:ext cx="0" cy="0"/>
          <a:chOff x="0" y="0"/>
          <a:chExt cx="0" cy="0"/>
        </a:xfrm>
      </p:grpSpPr>
      <p:sp>
        <p:nvSpPr>
          <p:cNvPr id="155" name="Google Shape;155;p31"/>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156" name="Google Shape;156;p31"/>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157" name="Google Shape;157;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8"/>
        <p:cNvGrpSpPr/>
        <p:nvPr/>
      </p:nvGrpSpPr>
      <p:grpSpPr>
        <a:xfrm>
          <a:off x="0" y="0"/>
          <a:ext cx="0" cy="0"/>
          <a:chOff x="0" y="0"/>
          <a:chExt cx="0" cy="0"/>
        </a:xfrm>
      </p:grpSpPr>
      <p:sp>
        <p:nvSpPr>
          <p:cNvPr id="159" name="Google Shape;159;p32"/>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160" name="Google Shape;160;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lstStyle>
            <a:lvl1pPr lvl="0" algn="l" rtl="0">
              <a:lnSpc>
                <a:spcPct val="90000"/>
              </a:lnSpc>
              <a:spcBef>
                <a:spcPts val="0"/>
              </a:spcBef>
              <a:spcAft>
                <a:spcPts val="0"/>
              </a:spcAft>
              <a:buClr>
                <a:schemeClr val="dk1"/>
              </a:buClr>
              <a:buSzPts val="4500"/>
              <a:buFont typeface="Calibri"/>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5" name="Google Shape;25;p4"/>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26" name="Google Shape;26;p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7" name="Google Shape;27;p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8" name="Google Shape;28;p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1"/>
        <p:cNvGrpSpPr/>
        <p:nvPr/>
      </p:nvGrpSpPr>
      <p:grpSpPr>
        <a:xfrm>
          <a:off x="0" y="0"/>
          <a:ext cx="0" cy="0"/>
          <a:chOff x="0" y="0"/>
          <a:chExt cx="0" cy="0"/>
        </a:xfrm>
      </p:grpSpPr>
      <p:sp>
        <p:nvSpPr>
          <p:cNvPr id="162" name="Google Shape;162;p3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33"/>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164" name="Google Shape;164;p33"/>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5" name="Google Shape;165;p33"/>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166" name="Google Shape;166;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7"/>
        <p:cNvGrpSpPr/>
        <p:nvPr/>
      </p:nvGrpSpPr>
      <p:grpSpPr>
        <a:xfrm>
          <a:off x="0" y="0"/>
          <a:ext cx="0" cy="0"/>
          <a:chOff x="0" y="0"/>
          <a:chExt cx="0" cy="0"/>
        </a:xfrm>
      </p:grpSpPr>
      <p:sp>
        <p:nvSpPr>
          <p:cNvPr id="168" name="Google Shape;168;p34"/>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lstStyle>
            <a:lvl1pPr marL="457200" lvl="0" indent="-228600" algn="l" rtl="0">
              <a:lnSpc>
                <a:spcPct val="100000"/>
              </a:lnSpc>
              <a:spcBef>
                <a:spcPts val="0"/>
              </a:spcBef>
              <a:spcAft>
                <a:spcPts val="0"/>
              </a:spcAft>
              <a:buSzPts val="1800"/>
              <a:buNone/>
              <a:defRPr/>
            </a:lvl1pPr>
          </a:lstStyle>
          <a:p>
            <a:endParaRPr/>
          </a:p>
        </p:txBody>
      </p:sp>
      <p:sp>
        <p:nvSpPr>
          <p:cNvPr id="169" name="Google Shape;169;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0"/>
        <p:cNvGrpSpPr/>
        <p:nvPr/>
      </p:nvGrpSpPr>
      <p:grpSpPr>
        <a:xfrm>
          <a:off x="0" y="0"/>
          <a:ext cx="0" cy="0"/>
          <a:chOff x="0" y="0"/>
          <a:chExt cx="0" cy="0"/>
        </a:xfrm>
      </p:grpSpPr>
      <p:sp>
        <p:nvSpPr>
          <p:cNvPr id="171" name="Google Shape;171;p35"/>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172" name="Google Shape;172;p35"/>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173" name="Google Shape;173;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4"/>
        <p:cNvGrpSpPr/>
        <p:nvPr/>
      </p:nvGrpSpPr>
      <p:grpSpPr>
        <a:xfrm>
          <a:off x="0" y="0"/>
          <a:ext cx="0" cy="0"/>
          <a:chOff x="0" y="0"/>
          <a:chExt cx="0" cy="0"/>
        </a:xfrm>
      </p:grpSpPr>
      <p:sp>
        <p:nvSpPr>
          <p:cNvPr id="175" name="Google Shape;175;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1" name="Google Shape;31;p5"/>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2" name="Google Shape;32;p5"/>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3" name="Google Shape;33;p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4" name="Google Shape;34;p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5" name="Google Shape;35;p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8" name="Google Shape;38;p6"/>
          <p:cNvSpPr txBox="1">
            <a:spLocks noGrp="1"/>
          </p:cNvSpPr>
          <p:nvPr>
            <p:ph type="body" idx="1"/>
          </p:nvPr>
        </p:nvSpPr>
        <p:spPr>
          <a:xfrm>
            <a:off x="629841" y="1260872"/>
            <a:ext cx="3868200" cy="618000"/>
          </a:xfrm>
          <a:prstGeom prst="rect">
            <a:avLst/>
          </a:prstGeom>
          <a:noFill/>
          <a:ln>
            <a:noFill/>
          </a:ln>
        </p:spPr>
        <p:txBody>
          <a:bodyPr spcFirstLastPara="1" wrap="square" lIns="68575" tIns="34275" rIns="68575" bIns="34275" anchor="b" anchorCtr="0"/>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39" name="Google Shape;39;p6"/>
          <p:cNvSpPr txBox="1">
            <a:spLocks noGrp="1"/>
          </p:cNvSpPr>
          <p:nvPr>
            <p:ph type="body" idx="2"/>
          </p:nvPr>
        </p:nvSpPr>
        <p:spPr>
          <a:xfrm>
            <a:off x="629841" y="1878806"/>
            <a:ext cx="3868200" cy="2763300"/>
          </a:xfrm>
          <a:prstGeom prst="rect">
            <a:avLst/>
          </a:prstGeom>
          <a:noFill/>
          <a:ln>
            <a:noFill/>
          </a:ln>
        </p:spPr>
        <p:txBody>
          <a:bodyPr spcFirstLastPara="1" wrap="square" lIns="68575" tIns="34275" rIns="68575" bIns="34275" anchor="t" anchorCtr="0"/>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0" name="Google Shape;40;p6"/>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41" name="Google Shape;41;p6"/>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2" name="Google Shape;42;p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3" name="Google Shape;43;p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4" name="Google Shape;44;p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7" name="Google Shape;47;p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8" name="Google Shape;48;p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9" name="Google Shape;49;p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 name="Google Shape;52;p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3" name="Google Shape;53;p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629841" y="342900"/>
            <a:ext cx="2949300" cy="1200000"/>
          </a:xfrm>
          <a:prstGeom prst="rect">
            <a:avLst/>
          </a:prstGeom>
          <a:noFill/>
          <a:ln>
            <a:noFill/>
          </a:ln>
        </p:spPr>
        <p:txBody>
          <a:bodyPr spcFirstLastPara="1" wrap="square" lIns="68575" tIns="34275" rIns="68575" bIns="34275" anchor="b" anchorCtr="0"/>
          <a:lstStyle>
            <a:lvl1pPr lvl="0" algn="l" rtl="0">
              <a:lnSpc>
                <a:spcPct val="90000"/>
              </a:lnSpc>
              <a:spcBef>
                <a:spcPts val="0"/>
              </a:spcBef>
              <a:spcAft>
                <a:spcPts val="0"/>
              </a:spcAft>
              <a:buClr>
                <a:schemeClr val="dk1"/>
              </a:buClr>
              <a:buSzPts val="2400"/>
              <a:buFont typeface="Calibri"/>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6" name="Google Shape;56;p9"/>
          <p:cNvSpPr txBox="1">
            <a:spLocks noGrp="1"/>
          </p:cNvSpPr>
          <p:nvPr>
            <p:ph type="body" idx="1"/>
          </p:nvPr>
        </p:nvSpPr>
        <p:spPr>
          <a:xfrm>
            <a:off x="3887391" y="740569"/>
            <a:ext cx="4629000" cy="3655200"/>
          </a:xfrm>
          <a:prstGeom prst="rect">
            <a:avLst/>
          </a:prstGeom>
          <a:noFill/>
          <a:ln>
            <a:noFill/>
          </a:ln>
        </p:spPr>
        <p:txBody>
          <a:bodyPr spcFirstLastPara="1" wrap="square" lIns="68575" tIns="34275" rIns="68575" bIns="34275" anchor="t" anchorCtr="0"/>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57" name="Google Shape;57;p9"/>
          <p:cNvSpPr txBox="1">
            <a:spLocks noGrp="1"/>
          </p:cNvSpPr>
          <p:nvPr>
            <p:ph type="body" idx="2"/>
          </p:nvPr>
        </p:nvSpPr>
        <p:spPr>
          <a:xfrm>
            <a:off x="629841" y="1543050"/>
            <a:ext cx="2949300" cy="2858700"/>
          </a:xfrm>
          <a:prstGeom prst="rect">
            <a:avLst/>
          </a:prstGeom>
          <a:noFill/>
          <a:ln>
            <a:noFill/>
          </a:ln>
        </p:spPr>
        <p:txBody>
          <a:bodyPr spcFirstLastPara="1" wrap="square" lIns="68575" tIns="34275" rIns="68575" bIns="34275" anchor="t" anchorCtr="0"/>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58" name="Google Shape;58;p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9" name="Google Shape;59;p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0" name="Google Shape;60;p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629841" y="342900"/>
            <a:ext cx="2949300" cy="1200000"/>
          </a:xfrm>
          <a:prstGeom prst="rect">
            <a:avLst/>
          </a:prstGeom>
          <a:noFill/>
          <a:ln>
            <a:noFill/>
          </a:ln>
        </p:spPr>
        <p:txBody>
          <a:bodyPr spcFirstLastPara="1" wrap="square" lIns="68575" tIns="34275" rIns="68575" bIns="34275" anchor="b" anchorCtr="0"/>
          <a:lstStyle>
            <a:lvl1pPr lvl="0" algn="l" rtl="0">
              <a:lnSpc>
                <a:spcPct val="90000"/>
              </a:lnSpc>
              <a:spcBef>
                <a:spcPts val="0"/>
              </a:spcBef>
              <a:spcAft>
                <a:spcPts val="0"/>
              </a:spcAft>
              <a:buClr>
                <a:schemeClr val="dk1"/>
              </a:buClr>
              <a:buSzPts val="2400"/>
              <a:buFont typeface="Calibri"/>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3" name="Google Shape;63;p10"/>
          <p:cNvSpPr>
            <a:spLocks noGrp="1"/>
          </p:cNvSpPr>
          <p:nvPr>
            <p:ph type="pic" idx="2"/>
          </p:nvPr>
        </p:nvSpPr>
        <p:spPr>
          <a:xfrm>
            <a:off x="3887391" y="740569"/>
            <a:ext cx="4629000" cy="3655200"/>
          </a:xfrm>
          <a:prstGeom prst="rect">
            <a:avLst/>
          </a:prstGeom>
          <a:noFill/>
          <a:ln>
            <a:noFill/>
          </a:ln>
        </p:spPr>
        <p:txBody>
          <a:bodyPr spcFirstLastPara="1" wrap="square" lIns="68575" tIns="34275" rIns="68575" bIns="34275" anchor="t" anchorCtr="0"/>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629841" y="1543050"/>
            <a:ext cx="2949300" cy="2858700"/>
          </a:xfrm>
          <a:prstGeom prst="rect">
            <a:avLst/>
          </a:prstGeom>
          <a:noFill/>
          <a:ln>
            <a:noFill/>
          </a:ln>
        </p:spPr>
        <p:txBody>
          <a:bodyPr spcFirstLastPara="1" wrap="square" lIns="68575" tIns="34275" rIns="68575" bIns="34275" anchor="t" anchorCtr="0"/>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65" name="Google Shape;65;p1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6" name="Google Shape;66;p1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7" name="Google Shape;67;p1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82" name="Google Shape;8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3" name="Google Shape;8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8"/>
        <p:cNvGrpSpPr/>
        <p:nvPr/>
      </p:nvGrpSpPr>
      <p:grpSpPr>
        <a:xfrm>
          <a:off x="0" y="0"/>
          <a:ext cx="0" cy="0"/>
          <a:chOff x="0" y="0"/>
          <a:chExt cx="0" cy="0"/>
        </a:xfrm>
      </p:grpSpPr>
      <p:sp>
        <p:nvSpPr>
          <p:cNvPr id="129" name="Google Shape;129;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30" name="Google Shape;130;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31" name="Google Shape;131;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hyperlink" Target="https://www.statista.com/chart/7994/cloud-market-share/"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hyperlink" Target="https://www.retailnewstrends.me/analisis-de-los-resultados-amazon-2018/" TargetMode="External"/><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hyperlink" Target="https://www.inditex.com/web/guest/inversores/relacion-con-inversores/datos-financiero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27.jpg"/><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7"/>
          <p:cNvSpPr/>
          <p:nvPr/>
        </p:nvSpPr>
        <p:spPr>
          <a:xfrm>
            <a:off x="-5600" y="1434075"/>
            <a:ext cx="9144000" cy="1829400"/>
          </a:xfrm>
          <a:prstGeom prst="rect">
            <a:avLst/>
          </a:prstGeom>
          <a:solidFill>
            <a:srgbClr val="1155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37"/>
          <p:cNvSpPr/>
          <p:nvPr/>
        </p:nvSpPr>
        <p:spPr>
          <a:xfrm>
            <a:off x="-5600" y="4110275"/>
            <a:ext cx="9144000" cy="677400"/>
          </a:xfrm>
          <a:prstGeom prst="rect">
            <a:avLst/>
          </a:prstGeom>
          <a:solidFill>
            <a:srgbClr val="3C78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37"/>
          <p:cNvSpPr txBox="1">
            <a:spLocks noGrp="1"/>
          </p:cNvSpPr>
          <p:nvPr>
            <p:ph type="ctrTitle" idx="4294967295"/>
          </p:nvPr>
        </p:nvSpPr>
        <p:spPr>
          <a:xfrm>
            <a:off x="543624" y="1522650"/>
            <a:ext cx="7851000" cy="929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5200" b="1" i="0" u="none" strike="noStrike" cap="none">
                <a:solidFill>
                  <a:schemeClr val="lt1"/>
                </a:solidFill>
                <a:latin typeface="Roboto"/>
                <a:ea typeface="Roboto"/>
                <a:cs typeface="Roboto"/>
                <a:sym typeface="Roboto"/>
              </a:rPr>
              <a:t>capillar.it</a:t>
            </a:r>
            <a:endParaRPr sz="5200" b="1" i="0" u="none" strike="noStrike" cap="none">
              <a:solidFill>
                <a:srgbClr val="FFFFFF"/>
              </a:solidFill>
              <a:latin typeface="Roboto"/>
              <a:ea typeface="Roboto"/>
              <a:cs typeface="Roboto"/>
              <a:sym typeface="Roboto"/>
            </a:endParaRPr>
          </a:p>
        </p:txBody>
      </p:sp>
      <p:sp>
        <p:nvSpPr>
          <p:cNvPr id="183" name="Google Shape;183;p37"/>
          <p:cNvSpPr txBox="1">
            <a:spLocks noGrp="1"/>
          </p:cNvSpPr>
          <p:nvPr>
            <p:ph type="subTitle" idx="4294967295"/>
          </p:nvPr>
        </p:nvSpPr>
        <p:spPr>
          <a:xfrm>
            <a:off x="543625" y="4502425"/>
            <a:ext cx="8118600" cy="262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1200" b="0" i="0" u="none" strike="noStrike" cap="none">
                <a:solidFill>
                  <a:srgbClr val="FFFFFF"/>
                </a:solidFill>
                <a:latin typeface="Roboto"/>
                <a:ea typeface="Roboto"/>
                <a:cs typeface="Roboto"/>
                <a:sym typeface="Roboto"/>
              </a:rPr>
              <a:t>Javi Esquillor</a:t>
            </a:r>
            <a:endParaRPr sz="1200" b="0" i="0" u="none" strike="noStrike" cap="none">
              <a:solidFill>
                <a:srgbClr val="FFFFFF"/>
              </a:solidFill>
              <a:latin typeface="Roboto"/>
              <a:ea typeface="Roboto"/>
              <a:cs typeface="Roboto"/>
              <a:sym typeface="Roboto"/>
            </a:endParaRPr>
          </a:p>
        </p:txBody>
      </p:sp>
      <p:sp>
        <p:nvSpPr>
          <p:cNvPr id="184" name="Google Shape;184;p37"/>
          <p:cNvSpPr txBox="1"/>
          <p:nvPr/>
        </p:nvSpPr>
        <p:spPr>
          <a:xfrm>
            <a:off x="543625" y="4110275"/>
            <a:ext cx="8556600" cy="494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lt1"/>
                </a:solidFill>
                <a:latin typeface="Roboto"/>
                <a:ea typeface="Roboto"/>
                <a:cs typeface="Roboto"/>
                <a:sym typeface="Roboto"/>
              </a:rPr>
              <a:t>july 9</a:t>
            </a:r>
            <a:r>
              <a:rPr lang="en-US" sz="1800" b="0" i="0" u="none" strike="noStrike" cap="none" baseline="30000">
                <a:solidFill>
                  <a:schemeClr val="lt1"/>
                </a:solidFill>
                <a:latin typeface="Roboto"/>
                <a:ea typeface="Roboto"/>
                <a:cs typeface="Roboto"/>
                <a:sym typeface="Roboto"/>
              </a:rPr>
              <a:t>th</a:t>
            </a:r>
            <a:r>
              <a:rPr lang="en-US" sz="1800" b="0" i="0" u="none" strike="noStrike" cap="none">
                <a:solidFill>
                  <a:schemeClr val="lt1"/>
                </a:solidFill>
                <a:latin typeface="Roboto"/>
                <a:ea typeface="Roboto"/>
                <a:cs typeface="Roboto"/>
                <a:sym typeface="Roboto"/>
              </a:rPr>
              <a:t> Physical Internet Award | IPIC 2019 London</a:t>
            </a:r>
            <a:endParaRPr sz="1800" b="0" i="0" u="none" strike="noStrike" cap="none">
              <a:solidFill>
                <a:srgbClr val="FFFFFF"/>
              </a:solidFill>
              <a:latin typeface="Roboto"/>
              <a:ea typeface="Roboto"/>
              <a:cs typeface="Roboto"/>
              <a:sym typeface="Roboto"/>
            </a:endParaRPr>
          </a:p>
        </p:txBody>
      </p:sp>
      <p:sp>
        <p:nvSpPr>
          <p:cNvPr id="185" name="Google Shape;185;p37"/>
          <p:cNvSpPr txBox="1">
            <a:spLocks noGrp="1"/>
          </p:cNvSpPr>
          <p:nvPr>
            <p:ph type="ctrTitle" idx="4294967295"/>
          </p:nvPr>
        </p:nvSpPr>
        <p:spPr>
          <a:xfrm>
            <a:off x="543625" y="2620675"/>
            <a:ext cx="8556600" cy="929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3200" b="0" i="0" u="none" strike="noStrike" cap="none">
                <a:solidFill>
                  <a:srgbClr val="FFFFFF"/>
                </a:solidFill>
                <a:latin typeface="Raleway"/>
                <a:ea typeface="Raleway"/>
                <a:cs typeface="Raleway"/>
                <a:sym typeface="Raleway"/>
              </a:rPr>
              <a:t>consumption-centric mobility solutions</a:t>
            </a:r>
            <a:endParaRPr sz="3200" b="0" i="0" u="none" strike="noStrike" cap="none">
              <a:solidFill>
                <a:srgbClr val="FFFFFF"/>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1100"/>
              <a:buFont typeface="Arial"/>
              <a:buNone/>
            </a:pPr>
            <a:endParaRPr sz="3200" b="0" i="0" u="none" strike="noStrike" cap="none">
              <a:solidFill>
                <a:srgbClr val="FFFFFF"/>
              </a:solidFill>
              <a:latin typeface="Raleway"/>
              <a:ea typeface="Raleway"/>
              <a:cs typeface="Raleway"/>
              <a:sym typeface="Raleway"/>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46"/>
          <p:cNvSpPr/>
          <p:nvPr/>
        </p:nvSpPr>
        <p:spPr>
          <a:xfrm>
            <a:off x="-5600" y="1142650"/>
            <a:ext cx="9144000" cy="1137900"/>
          </a:xfrm>
          <a:prstGeom prst="rect">
            <a:avLst/>
          </a:prstGeom>
          <a:solidFill>
            <a:srgbClr val="3C78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46"/>
          <p:cNvSpPr txBox="1"/>
          <p:nvPr/>
        </p:nvSpPr>
        <p:spPr>
          <a:xfrm>
            <a:off x="1800925" y="4645152"/>
            <a:ext cx="2021700" cy="43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Work Sans"/>
                <a:ea typeface="Work Sans"/>
                <a:cs typeface="Work Sans"/>
                <a:sym typeface="Work Sans"/>
              </a:rPr>
              <a:t>CAPILLAR.IT</a:t>
            </a:r>
            <a:endParaRPr sz="900" b="0" i="0" u="none" strike="noStrike" cap="none">
              <a:solidFill>
                <a:schemeClr val="dk1"/>
              </a:solidFill>
              <a:latin typeface="Work Sans"/>
              <a:ea typeface="Work Sans"/>
              <a:cs typeface="Work Sans"/>
              <a:sym typeface="Work Sans"/>
            </a:endParaRPr>
          </a:p>
        </p:txBody>
      </p:sp>
      <p:sp>
        <p:nvSpPr>
          <p:cNvPr id="362" name="Google Shape;362;p46"/>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10</a:t>
            </a:fld>
            <a:endParaRPr/>
          </a:p>
        </p:txBody>
      </p:sp>
      <p:sp>
        <p:nvSpPr>
          <p:cNvPr id="363" name="Google Shape;363;p46"/>
          <p:cNvSpPr txBox="1"/>
          <p:nvPr/>
        </p:nvSpPr>
        <p:spPr>
          <a:xfrm>
            <a:off x="1668300" y="1142650"/>
            <a:ext cx="5816400" cy="72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3200" b="1" i="0" u="none" strike="noStrike" cap="none">
                <a:solidFill>
                  <a:srgbClr val="FFFFFF"/>
                </a:solidFill>
                <a:latin typeface="Roboto"/>
                <a:ea typeface="Roboto"/>
                <a:cs typeface="Roboto"/>
                <a:sym typeface="Roboto"/>
              </a:rPr>
              <a:t>Cloud computing business</a:t>
            </a:r>
            <a:r>
              <a:rPr lang="en-US" sz="3200" b="0" i="0" u="none" strike="noStrike" cap="none">
                <a:solidFill>
                  <a:srgbClr val="FFFFFF"/>
                </a:solidFill>
                <a:latin typeface="Roboto"/>
                <a:ea typeface="Roboto"/>
                <a:cs typeface="Roboto"/>
                <a:sym typeface="Roboto"/>
              </a:rPr>
              <a:t> at 5% of its potential</a:t>
            </a:r>
            <a:endParaRPr sz="3200" b="0"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endParaRPr sz="3200" b="0"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endParaRPr sz="3200" b="0"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endParaRPr sz="3200" b="0"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endParaRPr sz="3200" b="0"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endParaRPr sz="3200" b="1" i="0" u="none" strike="noStrike" cap="none">
              <a:solidFill>
                <a:srgbClr val="000000"/>
              </a:solidFill>
              <a:latin typeface="Roboto"/>
              <a:ea typeface="Roboto"/>
              <a:cs typeface="Roboto"/>
              <a:sym typeface="Roboto"/>
            </a:endParaRPr>
          </a:p>
        </p:txBody>
      </p:sp>
      <p:sp>
        <p:nvSpPr>
          <p:cNvPr id="364" name="Google Shape;364;p46"/>
          <p:cNvSpPr txBox="1">
            <a:spLocks noGrp="1"/>
          </p:cNvSpPr>
          <p:nvPr>
            <p:ph type="title"/>
          </p:nvPr>
        </p:nvSpPr>
        <p:spPr>
          <a:xfrm>
            <a:off x="311700" y="219900"/>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000000"/>
              </a:buClr>
              <a:buSzPts val="2800"/>
              <a:buFont typeface="Arial"/>
              <a:buNone/>
            </a:pPr>
            <a:r>
              <a:rPr lang="en-US" sz="3600" b="1">
                <a:solidFill>
                  <a:srgbClr val="000000"/>
                </a:solidFill>
                <a:latin typeface="Raleway"/>
                <a:ea typeface="Raleway"/>
                <a:cs typeface="Raleway"/>
                <a:sym typeface="Raleway"/>
              </a:rPr>
              <a:t>whilst</a:t>
            </a:r>
            <a:endParaRPr sz="3600" b="1">
              <a:solidFill>
                <a:srgbClr val="000000"/>
              </a:solidFill>
              <a:latin typeface="Raleway"/>
              <a:ea typeface="Raleway"/>
              <a:cs typeface="Raleway"/>
              <a:sym typeface="Raleway"/>
            </a:endParaRPr>
          </a:p>
        </p:txBody>
      </p:sp>
      <p:pic>
        <p:nvPicPr>
          <p:cNvPr id="365" name="Google Shape;365;p46"/>
          <p:cNvPicPr preferRelativeResize="0"/>
          <p:nvPr/>
        </p:nvPicPr>
        <p:blipFill rotWithShape="1">
          <a:blip r:embed="rId3">
            <a:alphaModFix/>
          </a:blip>
          <a:srcRect l="18979" r="17224"/>
          <a:stretch/>
        </p:blipFill>
        <p:spPr>
          <a:xfrm>
            <a:off x="1777793" y="2387750"/>
            <a:ext cx="2378832" cy="2322500"/>
          </a:xfrm>
          <a:prstGeom prst="rect">
            <a:avLst/>
          </a:prstGeom>
          <a:noFill/>
          <a:ln>
            <a:noFill/>
          </a:ln>
        </p:spPr>
      </p:pic>
      <p:pic>
        <p:nvPicPr>
          <p:cNvPr id="366" name="Google Shape;366;p46" descr="Image result for blockchain computer storage demand"/>
          <p:cNvPicPr preferRelativeResize="0"/>
          <p:nvPr/>
        </p:nvPicPr>
        <p:blipFill rotWithShape="1">
          <a:blip r:embed="rId4">
            <a:alphaModFix/>
          </a:blip>
          <a:srcRect/>
          <a:stretch/>
        </p:blipFill>
        <p:spPr>
          <a:xfrm>
            <a:off x="4471987" y="2365000"/>
            <a:ext cx="3496300" cy="2322497"/>
          </a:xfrm>
          <a:prstGeom prst="rect">
            <a:avLst/>
          </a:prstGeom>
          <a:noFill/>
          <a:ln>
            <a:noFill/>
          </a:ln>
        </p:spPr>
      </p:pic>
      <p:sp>
        <p:nvSpPr>
          <p:cNvPr id="367" name="Google Shape;367;p46"/>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grpSp>
        <p:nvGrpSpPr>
          <p:cNvPr id="372" name="Google Shape;372;p47"/>
          <p:cNvGrpSpPr/>
          <p:nvPr/>
        </p:nvGrpSpPr>
        <p:grpSpPr>
          <a:xfrm>
            <a:off x="1038225" y="2200"/>
            <a:ext cx="7219952" cy="5143500"/>
            <a:chOff x="1038225" y="2200"/>
            <a:chExt cx="7219952" cy="5143500"/>
          </a:xfrm>
        </p:grpSpPr>
        <p:pic>
          <p:nvPicPr>
            <p:cNvPr id="373" name="Google Shape;373;p47" descr="Infographic: Amazon Captures 32% of $80 Billion Cloud Market | Statista">
              <a:hlinkClick r:id="rId3"/>
            </p:cNvPr>
            <p:cNvPicPr preferRelativeResize="0"/>
            <p:nvPr/>
          </p:nvPicPr>
          <p:blipFill rotWithShape="1">
            <a:blip r:embed="rId4">
              <a:alphaModFix/>
            </a:blip>
            <a:srcRect/>
            <a:stretch/>
          </p:blipFill>
          <p:spPr>
            <a:xfrm>
              <a:off x="1038225" y="2200"/>
              <a:ext cx="7219951" cy="5143500"/>
            </a:xfrm>
            <a:prstGeom prst="rect">
              <a:avLst/>
            </a:prstGeom>
            <a:noFill/>
            <a:ln>
              <a:noFill/>
            </a:ln>
          </p:spPr>
        </p:pic>
        <p:pic>
          <p:nvPicPr>
            <p:cNvPr id="374" name="Google Shape;374;p47" descr="Infographic: Amazon Captures 32% of $80 Billion Cloud Market | Statista">
              <a:hlinkClick r:id="rId3"/>
            </p:cNvPr>
            <p:cNvPicPr preferRelativeResize="0"/>
            <p:nvPr/>
          </p:nvPicPr>
          <p:blipFill rotWithShape="1">
            <a:blip r:embed="rId4">
              <a:alphaModFix/>
            </a:blip>
            <a:srcRect t="88765" r="70657"/>
            <a:stretch/>
          </p:blipFill>
          <p:spPr>
            <a:xfrm>
              <a:off x="4899625" y="4526538"/>
              <a:ext cx="2118550" cy="577826"/>
            </a:xfrm>
            <a:prstGeom prst="rect">
              <a:avLst/>
            </a:prstGeom>
            <a:noFill/>
            <a:ln>
              <a:noFill/>
            </a:ln>
          </p:spPr>
        </p:pic>
      </p:grpSp>
      <p:sp>
        <p:nvSpPr>
          <p:cNvPr id="375" name="Google Shape;375;p47"/>
          <p:cNvSpPr txBox="1"/>
          <p:nvPr/>
        </p:nvSpPr>
        <p:spPr>
          <a:xfrm>
            <a:off x="353125" y="4648231"/>
            <a:ext cx="2734200" cy="4869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endParaRPr sz="900" b="0" i="0" u="none" strike="noStrike" cap="none">
              <a:solidFill>
                <a:srgbClr val="1155CC"/>
              </a:solidFill>
              <a:latin typeface="Roboto"/>
              <a:ea typeface="Roboto"/>
              <a:cs typeface="Roboto"/>
              <a:sym typeface="Roboto"/>
            </a:endParaRPr>
          </a:p>
        </p:txBody>
      </p:sp>
      <p:sp>
        <p:nvSpPr>
          <p:cNvPr id="376" name="Google Shape;376;p47"/>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48"/>
          <p:cNvSpPr txBox="1"/>
          <p:nvPr/>
        </p:nvSpPr>
        <p:spPr>
          <a:xfrm>
            <a:off x="353125" y="4645150"/>
            <a:ext cx="22908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382" name="Google Shape;382;p48"/>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pic>
        <p:nvPicPr>
          <p:cNvPr id="383" name="Google Shape;383;p48" descr="https://blogs-images.forbes.com/louiscolumbus/files/2019/04/worldwide-public-cloud-service-revenue-forecast-final.jpg"/>
          <p:cNvPicPr preferRelativeResize="0"/>
          <p:nvPr/>
        </p:nvPicPr>
        <p:blipFill rotWithShape="1">
          <a:blip r:embed="rId3">
            <a:alphaModFix/>
          </a:blip>
          <a:srcRect/>
          <a:stretch/>
        </p:blipFill>
        <p:spPr>
          <a:xfrm>
            <a:off x="464196" y="152400"/>
            <a:ext cx="8077980" cy="4648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9"/>
          <p:cNvSpPr txBox="1"/>
          <p:nvPr/>
        </p:nvSpPr>
        <p:spPr>
          <a:xfrm>
            <a:off x="353125" y="4645150"/>
            <a:ext cx="22908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pic>
        <p:nvPicPr>
          <p:cNvPr id="389" name="Google Shape;389;p49"/>
          <p:cNvPicPr preferRelativeResize="0"/>
          <p:nvPr/>
        </p:nvPicPr>
        <p:blipFill rotWithShape="1">
          <a:blip r:embed="rId3">
            <a:alphaModFix/>
          </a:blip>
          <a:srcRect l="13355" t="37543" r="50743" b="47117"/>
          <a:stretch/>
        </p:blipFill>
        <p:spPr>
          <a:xfrm>
            <a:off x="0" y="0"/>
            <a:ext cx="5546701" cy="1481126"/>
          </a:xfrm>
          <a:prstGeom prst="rect">
            <a:avLst/>
          </a:prstGeom>
          <a:noFill/>
          <a:ln>
            <a:noFill/>
          </a:ln>
        </p:spPr>
      </p:pic>
      <p:sp>
        <p:nvSpPr>
          <p:cNvPr id="390" name="Google Shape;390;p49"/>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0"/>
          <p:cNvSpPr txBox="1"/>
          <p:nvPr/>
        </p:nvSpPr>
        <p:spPr>
          <a:xfrm>
            <a:off x="353125" y="4645150"/>
            <a:ext cx="22908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396" name="Google Shape;396;p50"/>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pic>
        <p:nvPicPr>
          <p:cNvPr id="397" name="Google Shape;397;p50"/>
          <p:cNvPicPr preferRelativeResize="0"/>
          <p:nvPr/>
        </p:nvPicPr>
        <p:blipFill rotWithShape="1">
          <a:blip r:embed="rId3">
            <a:alphaModFix/>
          </a:blip>
          <a:srcRect l="14042" t="40624" r="54836" b="53246"/>
          <a:stretch/>
        </p:blipFill>
        <p:spPr>
          <a:xfrm>
            <a:off x="106525" y="297450"/>
            <a:ext cx="4808099" cy="591750"/>
          </a:xfrm>
          <a:prstGeom prst="rect">
            <a:avLst/>
          </a:prstGeom>
          <a:noFill/>
          <a:ln>
            <a:noFill/>
          </a:ln>
        </p:spPr>
      </p:pic>
      <p:sp>
        <p:nvSpPr>
          <p:cNvPr id="398" name="Google Shape;398;p50"/>
          <p:cNvSpPr/>
          <p:nvPr/>
        </p:nvSpPr>
        <p:spPr>
          <a:xfrm>
            <a:off x="262125" y="1105050"/>
            <a:ext cx="3576300" cy="431700"/>
          </a:xfrm>
          <a:prstGeom prst="rect">
            <a:avLst/>
          </a:prstGeom>
          <a:solidFill>
            <a:srgbClr val="A4C2F4"/>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Roboto"/>
                <a:ea typeface="Roboto"/>
                <a:cs typeface="Roboto"/>
                <a:sym typeface="Roboto"/>
              </a:rPr>
              <a:t>Dapp, DApp Explorers</a:t>
            </a:r>
            <a:endParaRPr sz="1400" b="0" i="0" u="none" strike="noStrike" cap="none">
              <a:solidFill>
                <a:srgbClr val="FFFFFF"/>
              </a:solidFill>
              <a:latin typeface="Roboto"/>
              <a:ea typeface="Roboto"/>
              <a:cs typeface="Roboto"/>
              <a:sym typeface="Roboto"/>
            </a:endParaRPr>
          </a:p>
        </p:txBody>
      </p:sp>
      <p:sp>
        <p:nvSpPr>
          <p:cNvPr id="399" name="Google Shape;399;p50"/>
          <p:cNvSpPr/>
          <p:nvPr/>
        </p:nvSpPr>
        <p:spPr>
          <a:xfrm>
            <a:off x="262125" y="1638450"/>
            <a:ext cx="3576300" cy="431700"/>
          </a:xfrm>
          <a:prstGeom prst="rect">
            <a:avLst/>
          </a:prstGeom>
          <a:solidFill>
            <a:srgbClr val="93C47D"/>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Roboto"/>
                <a:ea typeface="Roboto"/>
                <a:cs typeface="Roboto"/>
                <a:sym typeface="Roboto"/>
              </a:rPr>
              <a:t>Decentralized DNS</a:t>
            </a:r>
            <a:endParaRPr sz="1400" b="0" i="0" u="none" strike="noStrike" cap="none">
              <a:solidFill>
                <a:srgbClr val="FFFFFF"/>
              </a:solidFill>
              <a:latin typeface="Roboto"/>
              <a:ea typeface="Roboto"/>
              <a:cs typeface="Roboto"/>
              <a:sym typeface="Roboto"/>
            </a:endParaRPr>
          </a:p>
        </p:txBody>
      </p:sp>
      <p:sp>
        <p:nvSpPr>
          <p:cNvPr id="400" name="Google Shape;400;p50"/>
          <p:cNvSpPr/>
          <p:nvPr/>
        </p:nvSpPr>
        <p:spPr>
          <a:xfrm>
            <a:off x="262125" y="2171850"/>
            <a:ext cx="3576300" cy="431700"/>
          </a:xfrm>
          <a:prstGeom prst="rect">
            <a:avLst/>
          </a:prstGeom>
          <a:solidFill>
            <a:srgbClr val="FFD96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Roboto"/>
                <a:ea typeface="Roboto"/>
                <a:cs typeface="Roboto"/>
                <a:sym typeface="Roboto"/>
              </a:rPr>
              <a:t>Decentralized Query</a:t>
            </a:r>
            <a:endParaRPr sz="1400" b="0" i="0" u="none" strike="noStrike" cap="none">
              <a:solidFill>
                <a:srgbClr val="FFFFFF"/>
              </a:solidFill>
              <a:latin typeface="Roboto"/>
              <a:ea typeface="Roboto"/>
              <a:cs typeface="Roboto"/>
              <a:sym typeface="Roboto"/>
            </a:endParaRPr>
          </a:p>
        </p:txBody>
      </p:sp>
      <p:sp>
        <p:nvSpPr>
          <p:cNvPr id="401" name="Google Shape;401;p50"/>
          <p:cNvSpPr/>
          <p:nvPr/>
        </p:nvSpPr>
        <p:spPr>
          <a:xfrm>
            <a:off x="262125" y="2705250"/>
            <a:ext cx="3576300" cy="655500"/>
          </a:xfrm>
          <a:prstGeom prst="rect">
            <a:avLst/>
          </a:prstGeom>
          <a:solidFill>
            <a:srgbClr val="F6B26B"/>
          </a:soli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Roboto"/>
                <a:ea typeface="Roboto"/>
                <a:cs typeface="Roboto"/>
                <a:sym typeface="Roboto"/>
              </a:rPr>
              <a:t>Blockchain Level - State machine, Layer 2, interoperability, consensus, etc</a:t>
            </a:r>
            <a:endParaRPr sz="1400" b="0" i="0" u="none" strike="noStrike" cap="none">
              <a:solidFill>
                <a:srgbClr val="FFFFFF"/>
              </a:solidFill>
              <a:latin typeface="Roboto"/>
              <a:ea typeface="Roboto"/>
              <a:cs typeface="Roboto"/>
              <a:sym typeface="Roboto"/>
            </a:endParaRPr>
          </a:p>
        </p:txBody>
      </p:sp>
      <p:sp>
        <p:nvSpPr>
          <p:cNvPr id="402" name="Google Shape;402;p50"/>
          <p:cNvSpPr/>
          <p:nvPr/>
        </p:nvSpPr>
        <p:spPr>
          <a:xfrm>
            <a:off x="262125" y="3467250"/>
            <a:ext cx="3576300" cy="431700"/>
          </a:xfrm>
          <a:prstGeom prst="rect">
            <a:avLst/>
          </a:prstGeom>
          <a:solidFill>
            <a:srgbClr val="EA9999"/>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Roboto"/>
                <a:ea typeface="Roboto"/>
                <a:cs typeface="Roboto"/>
                <a:sym typeface="Roboto"/>
              </a:rPr>
              <a:t>Decentralized Storage, Computing</a:t>
            </a:r>
            <a:endParaRPr sz="1400" b="0" i="0" u="none" strike="noStrike" cap="none">
              <a:solidFill>
                <a:srgbClr val="FFFFFF"/>
              </a:solidFill>
              <a:latin typeface="Roboto"/>
              <a:ea typeface="Roboto"/>
              <a:cs typeface="Roboto"/>
              <a:sym typeface="Roboto"/>
            </a:endParaRPr>
          </a:p>
        </p:txBody>
      </p:sp>
      <p:sp>
        <p:nvSpPr>
          <p:cNvPr id="403" name="Google Shape;403;p50"/>
          <p:cNvSpPr/>
          <p:nvPr/>
        </p:nvSpPr>
        <p:spPr>
          <a:xfrm>
            <a:off x="262125" y="4000650"/>
            <a:ext cx="3576300" cy="431700"/>
          </a:xfrm>
          <a:prstGeom prst="rect">
            <a:avLst/>
          </a:prstGeom>
          <a:solidFill>
            <a:srgbClr val="8E7CC3"/>
          </a:solidFill>
          <a:ln w="952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Roboto"/>
                <a:ea typeface="Roboto"/>
                <a:cs typeface="Roboto"/>
                <a:sym typeface="Roboto"/>
              </a:rPr>
              <a:t>Decentralized Networking &amp; Transport</a:t>
            </a:r>
            <a:endParaRPr sz="1400" b="0" i="0" u="none" strike="noStrike" cap="none">
              <a:solidFill>
                <a:srgbClr val="FFFFFF"/>
              </a:solidFill>
              <a:latin typeface="Roboto"/>
              <a:ea typeface="Roboto"/>
              <a:cs typeface="Roboto"/>
              <a:sym typeface="Roboto"/>
            </a:endParaRPr>
          </a:p>
        </p:txBody>
      </p:sp>
      <p:sp>
        <p:nvSpPr>
          <p:cNvPr id="404" name="Google Shape;404;p50"/>
          <p:cNvSpPr/>
          <p:nvPr/>
        </p:nvSpPr>
        <p:spPr>
          <a:xfrm>
            <a:off x="4272250" y="1651925"/>
            <a:ext cx="147300" cy="2726700"/>
          </a:xfrm>
          <a:prstGeom prst="rightBrace">
            <a:avLst>
              <a:gd name="adj1" fmla="val 8333"/>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05" name="Google Shape;405;p50"/>
          <p:cNvSpPr/>
          <p:nvPr/>
        </p:nvSpPr>
        <p:spPr>
          <a:xfrm>
            <a:off x="4272250" y="1118525"/>
            <a:ext cx="147300" cy="431700"/>
          </a:xfrm>
          <a:prstGeom prst="rightBrace">
            <a:avLst>
              <a:gd name="adj1" fmla="val 8333"/>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06" name="Google Shape;406;p50"/>
          <p:cNvSpPr/>
          <p:nvPr/>
        </p:nvSpPr>
        <p:spPr>
          <a:xfrm>
            <a:off x="4427850" y="1167125"/>
            <a:ext cx="1682400" cy="334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Roboto"/>
                <a:ea typeface="Roboto"/>
                <a:cs typeface="Roboto"/>
                <a:sym typeface="Roboto"/>
              </a:rPr>
              <a:t>Application layer</a:t>
            </a:r>
            <a:endParaRPr sz="1400" b="1" i="0" u="none" strike="noStrike" cap="none">
              <a:solidFill>
                <a:srgbClr val="000000"/>
              </a:solidFill>
              <a:latin typeface="Roboto"/>
              <a:ea typeface="Roboto"/>
              <a:cs typeface="Roboto"/>
              <a:sym typeface="Roboto"/>
            </a:endParaRPr>
          </a:p>
        </p:txBody>
      </p:sp>
      <p:sp>
        <p:nvSpPr>
          <p:cNvPr id="407" name="Google Shape;407;p50"/>
          <p:cNvSpPr/>
          <p:nvPr/>
        </p:nvSpPr>
        <p:spPr>
          <a:xfrm>
            <a:off x="4427850" y="2848025"/>
            <a:ext cx="1772400" cy="334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Roboto"/>
                <a:ea typeface="Roboto"/>
                <a:cs typeface="Roboto"/>
                <a:sym typeface="Roboto"/>
              </a:rPr>
              <a:t>Infrastructure layer</a:t>
            </a:r>
            <a:endParaRPr sz="1400" b="1" i="0" u="none" strike="noStrike" cap="none">
              <a:solidFill>
                <a:srgbClr val="000000"/>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51"/>
          <p:cNvSpPr/>
          <p:nvPr/>
        </p:nvSpPr>
        <p:spPr>
          <a:xfrm>
            <a:off x="-5600" y="3259350"/>
            <a:ext cx="9144000" cy="8028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51"/>
          <p:cNvSpPr/>
          <p:nvPr/>
        </p:nvSpPr>
        <p:spPr>
          <a:xfrm>
            <a:off x="4335950" y="3259349"/>
            <a:ext cx="4808100" cy="8028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51"/>
          <p:cNvSpPr txBox="1"/>
          <p:nvPr/>
        </p:nvSpPr>
        <p:spPr>
          <a:xfrm>
            <a:off x="353125" y="4645150"/>
            <a:ext cx="22908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415" name="Google Shape;415;p51"/>
          <p:cNvSpPr txBox="1"/>
          <p:nvPr/>
        </p:nvSpPr>
        <p:spPr>
          <a:xfrm>
            <a:off x="4411500" y="3339199"/>
            <a:ext cx="4571700" cy="655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3600" b="1" i="0" u="none" strike="noStrike" cap="none">
                <a:solidFill>
                  <a:srgbClr val="FFFFFF"/>
                </a:solidFill>
                <a:latin typeface="Work Sans"/>
                <a:ea typeface="Work Sans"/>
                <a:cs typeface="Work Sans"/>
                <a:sym typeface="Work Sans"/>
              </a:rPr>
              <a:t>digital real estate </a:t>
            </a:r>
            <a:endParaRPr sz="3600" b="1" i="0" u="none" strike="noStrike" cap="none">
              <a:solidFill>
                <a:srgbClr val="FFFFFF"/>
              </a:solidFill>
              <a:latin typeface="Work Sans"/>
              <a:ea typeface="Work Sans"/>
              <a:cs typeface="Work Sans"/>
              <a:sym typeface="Work Sans"/>
            </a:endParaRPr>
          </a:p>
        </p:txBody>
      </p:sp>
      <p:sp>
        <p:nvSpPr>
          <p:cNvPr id="416" name="Google Shape;416;p51"/>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pic>
        <p:nvPicPr>
          <p:cNvPr id="417" name="Google Shape;417;p51"/>
          <p:cNvPicPr preferRelativeResize="0"/>
          <p:nvPr/>
        </p:nvPicPr>
        <p:blipFill rotWithShape="1">
          <a:blip r:embed="rId3">
            <a:alphaModFix/>
          </a:blip>
          <a:srcRect l="14042" t="40624" r="54836" b="53246"/>
          <a:stretch/>
        </p:blipFill>
        <p:spPr>
          <a:xfrm>
            <a:off x="106525" y="297450"/>
            <a:ext cx="4808099" cy="591750"/>
          </a:xfrm>
          <a:prstGeom prst="rect">
            <a:avLst/>
          </a:prstGeom>
          <a:noFill/>
          <a:ln>
            <a:noFill/>
          </a:ln>
        </p:spPr>
      </p:pic>
      <p:sp>
        <p:nvSpPr>
          <p:cNvPr id="418" name="Google Shape;418;p51"/>
          <p:cNvSpPr/>
          <p:nvPr/>
        </p:nvSpPr>
        <p:spPr>
          <a:xfrm>
            <a:off x="262125" y="1105050"/>
            <a:ext cx="3576300" cy="431700"/>
          </a:xfrm>
          <a:prstGeom prst="rect">
            <a:avLst/>
          </a:prstGeom>
          <a:solidFill>
            <a:srgbClr val="A4C2F4"/>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Roboto"/>
                <a:ea typeface="Roboto"/>
                <a:cs typeface="Roboto"/>
                <a:sym typeface="Roboto"/>
              </a:rPr>
              <a:t>Dapp, DApp Explorers</a:t>
            </a:r>
            <a:endParaRPr sz="1400" b="0" i="0" u="none" strike="noStrike" cap="none">
              <a:solidFill>
                <a:srgbClr val="FFFFFF"/>
              </a:solidFill>
              <a:latin typeface="Roboto"/>
              <a:ea typeface="Roboto"/>
              <a:cs typeface="Roboto"/>
              <a:sym typeface="Roboto"/>
            </a:endParaRPr>
          </a:p>
        </p:txBody>
      </p:sp>
      <p:sp>
        <p:nvSpPr>
          <p:cNvPr id="419" name="Google Shape;419;p51"/>
          <p:cNvSpPr/>
          <p:nvPr/>
        </p:nvSpPr>
        <p:spPr>
          <a:xfrm>
            <a:off x="262125" y="1638450"/>
            <a:ext cx="3576300" cy="431700"/>
          </a:xfrm>
          <a:prstGeom prst="rect">
            <a:avLst/>
          </a:prstGeom>
          <a:solidFill>
            <a:srgbClr val="93C47D"/>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Roboto"/>
                <a:ea typeface="Roboto"/>
                <a:cs typeface="Roboto"/>
                <a:sym typeface="Roboto"/>
              </a:rPr>
              <a:t>Decentralized DNS</a:t>
            </a:r>
            <a:endParaRPr sz="1400" b="0" i="0" u="none" strike="noStrike" cap="none">
              <a:solidFill>
                <a:srgbClr val="FFFFFF"/>
              </a:solidFill>
              <a:latin typeface="Roboto"/>
              <a:ea typeface="Roboto"/>
              <a:cs typeface="Roboto"/>
              <a:sym typeface="Roboto"/>
            </a:endParaRPr>
          </a:p>
        </p:txBody>
      </p:sp>
      <p:sp>
        <p:nvSpPr>
          <p:cNvPr id="420" name="Google Shape;420;p51"/>
          <p:cNvSpPr/>
          <p:nvPr/>
        </p:nvSpPr>
        <p:spPr>
          <a:xfrm>
            <a:off x="262125" y="2171850"/>
            <a:ext cx="3576300" cy="431700"/>
          </a:xfrm>
          <a:prstGeom prst="rect">
            <a:avLst/>
          </a:prstGeom>
          <a:solidFill>
            <a:srgbClr val="FFD96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Roboto"/>
                <a:ea typeface="Roboto"/>
                <a:cs typeface="Roboto"/>
                <a:sym typeface="Roboto"/>
              </a:rPr>
              <a:t>Decentralized Query</a:t>
            </a:r>
            <a:endParaRPr sz="1400" b="0" i="0" u="none" strike="noStrike" cap="none">
              <a:solidFill>
                <a:srgbClr val="FFFFFF"/>
              </a:solidFill>
              <a:latin typeface="Roboto"/>
              <a:ea typeface="Roboto"/>
              <a:cs typeface="Roboto"/>
              <a:sym typeface="Roboto"/>
            </a:endParaRPr>
          </a:p>
        </p:txBody>
      </p:sp>
      <p:sp>
        <p:nvSpPr>
          <p:cNvPr id="421" name="Google Shape;421;p51"/>
          <p:cNvSpPr/>
          <p:nvPr/>
        </p:nvSpPr>
        <p:spPr>
          <a:xfrm>
            <a:off x="262125" y="2705250"/>
            <a:ext cx="3576300" cy="655500"/>
          </a:xfrm>
          <a:prstGeom prst="rect">
            <a:avLst/>
          </a:prstGeom>
          <a:solidFill>
            <a:srgbClr val="F6B26B"/>
          </a:soli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Roboto"/>
                <a:ea typeface="Roboto"/>
                <a:cs typeface="Roboto"/>
                <a:sym typeface="Roboto"/>
              </a:rPr>
              <a:t>Blockchain Level - State machine, Layer 2, interoperability, consensus, etc</a:t>
            </a:r>
            <a:endParaRPr sz="1400" b="0" i="0" u="none" strike="noStrike" cap="none">
              <a:solidFill>
                <a:srgbClr val="FFFFFF"/>
              </a:solidFill>
              <a:latin typeface="Roboto"/>
              <a:ea typeface="Roboto"/>
              <a:cs typeface="Roboto"/>
              <a:sym typeface="Roboto"/>
            </a:endParaRPr>
          </a:p>
        </p:txBody>
      </p:sp>
      <p:sp>
        <p:nvSpPr>
          <p:cNvPr id="422" name="Google Shape;422;p51"/>
          <p:cNvSpPr/>
          <p:nvPr/>
        </p:nvSpPr>
        <p:spPr>
          <a:xfrm>
            <a:off x="262125" y="3467250"/>
            <a:ext cx="3576300" cy="431700"/>
          </a:xfrm>
          <a:prstGeom prst="rect">
            <a:avLst/>
          </a:prstGeom>
          <a:solidFill>
            <a:srgbClr val="EA9999"/>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Roboto"/>
                <a:ea typeface="Roboto"/>
                <a:cs typeface="Roboto"/>
                <a:sym typeface="Roboto"/>
              </a:rPr>
              <a:t>Decentralized Storage, Computing</a:t>
            </a:r>
            <a:endParaRPr sz="1400" b="0" i="0" u="none" strike="noStrike" cap="none">
              <a:solidFill>
                <a:srgbClr val="FFFFFF"/>
              </a:solidFill>
              <a:latin typeface="Roboto"/>
              <a:ea typeface="Roboto"/>
              <a:cs typeface="Roboto"/>
              <a:sym typeface="Roboto"/>
            </a:endParaRPr>
          </a:p>
        </p:txBody>
      </p:sp>
      <p:sp>
        <p:nvSpPr>
          <p:cNvPr id="423" name="Google Shape;423;p51"/>
          <p:cNvSpPr/>
          <p:nvPr/>
        </p:nvSpPr>
        <p:spPr>
          <a:xfrm>
            <a:off x="262125" y="4000650"/>
            <a:ext cx="3576300" cy="431700"/>
          </a:xfrm>
          <a:prstGeom prst="rect">
            <a:avLst/>
          </a:prstGeom>
          <a:solidFill>
            <a:srgbClr val="8E7CC3"/>
          </a:solidFill>
          <a:ln w="952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Roboto"/>
                <a:ea typeface="Roboto"/>
                <a:cs typeface="Roboto"/>
                <a:sym typeface="Roboto"/>
              </a:rPr>
              <a:t>Decentralized Networking &amp; Transport</a:t>
            </a:r>
            <a:endParaRPr sz="1400" b="0" i="0" u="none" strike="noStrike" cap="none">
              <a:solidFill>
                <a:srgbClr val="FFFFFF"/>
              </a:solidFill>
              <a:latin typeface="Roboto"/>
              <a:ea typeface="Roboto"/>
              <a:cs typeface="Roboto"/>
              <a:sym typeface="Roboto"/>
            </a:endParaRPr>
          </a:p>
        </p:txBody>
      </p:sp>
      <p:sp>
        <p:nvSpPr>
          <p:cNvPr id="424" name="Google Shape;424;p51"/>
          <p:cNvSpPr/>
          <p:nvPr/>
        </p:nvSpPr>
        <p:spPr>
          <a:xfrm>
            <a:off x="4272250" y="1651925"/>
            <a:ext cx="147300" cy="2726700"/>
          </a:xfrm>
          <a:prstGeom prst="rightBrace">
            <a:avLst>
              <a:gd name="adj1" fmla="val 8333"/>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25" name="Google Shape;425;p51"/>
          <p:cNvSpPr/>
          <p:nvPr/>
        </p:nvSpPr>
        <p:spPr>
          <a:xfrm>
            <a:off x="4272250" y="1118525"/>
            <a:ext cx="147300" cy="431700"/>
          </a:xfrm>
          <a:prstGeom prst="rightBrace">
            <a:avLst>
              <a:gd name="adj1" fmla="val 8333"/>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26" name="Google Shape;426;p51"/>
          <p:cNvSpPr/>
          <p:nvPr/>
        </p:nvSpPr>
        <p:spPr>
          <a:xfrm>
            <a:off x="4427850" y="1167125"/>
            <a:ext cx="1682400" cy="334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Roboto"/>
                <a:ea typeface="Roboto"/>
                <a:cs typeface="Roboto"/>
                <a:sym typeface="Roboto"/>
              </a:rPr>
              <a:t>Application layer</a:t>
            </a:r>
            <a:endParaRPr sz="1400" b="1" i="0" u="none" strike="noStrike" cap="none">
              <a:solidFill>
                <a:srgbClr val="000000"/>
              </a:solidFill>
              <a:latin typeface="Roboto"/>
              <a:ea typeface="Roboto"/>
              <a:cs typeface="Roboto"/>
              <a:sym typeface="Roboto"/>
            </a:endParaRPr>
          </a:p>
        </p:txBody>
      </p:sp>
      <p:sp>
        <p:nvSpPr>
          <p:cNvPr id="427" name="Google Shape;427;p51"/>
          <p:cNvSpPr/>
          <p:nvPr/>
        </p:nvSpPr>
        <p:spPr>
          <a:xfrm>
            <a:off x="4427850" y="2848025"/>
            <a:ext cx="1772400" cy="334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Roboto"/>
                <a:ea typeface="Roboto"/>
                <a:cs typeface="Roboto"/>
                <a:sym typeface="Roboto"/>
              </a:rPr>
              <a:t>Infrastructure layer</a:t>
            </a:r>
            <a:endParaRPr sz="1400" b="1" i="0" u="none" strike="noStrike" cap="none">
              <a:solidFill>
                <a:srgbClr val="000000"/>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52"/>
          <p:cNvSpPr txBox="1"/>
          <p:nvPr/>
        </p:nvSpPr>
        <p:spPr>
          <a:xfrm>
            <a:off x="0" y="141300"/>
            <a:ext cx="9144000" cy="587100"/>
          </a:xfrm>
          <a:prstGeom prst="rect">
            <a:avLst/>
          </a:prstGeom>
          <a:solidFill>
            <a:srgbClr val="6D9EEB"/>
          </a:solidFill>
          <a:ln>
            <a:noFill/>
          </a:ln>
        </p:spPr>
        <p:txBody>
          <a:bodyPr spcFirstLastPara="1" wrap="square" lIns="91425" tIns="91425" rIns="91425" bIns="91425" anchor="ctr" anchorCtr="0">
            <a:noAutofit/>
          </a:bodyPr>
          <a:lstStyle/>
          <a:p>
            <a:pPr marL="0" marR="0" lvl="0" indent="457200" algn="l" rtl="0">
              <a:lnSpc>
                <a:spcPct val="100000"/>
              </a:lnSpc>
              <a:spcBef>
                <a:spcPts val="0"/>
              </a:spcBef>
              <a:spcAft>
                <a:spcPts val="0"/>
              </a:spcAft>
              <a:buClr>
                <a:srgbClr val="000000"/>
              </a:buClr>
              <a:buSzPts val="1400"/>
              <a:buFont typeface="Arial"/>
              <a:buNone/>
            </a:pPr>
            <a:r>
              <a:rPr lang="en-US" sz="3200" b="1" i="0" u="none" strike="noStrike" cap="none">
                <a:solidFill>
                  <a:srgbClr val="FFFFFF"/>
                </a:solidFill>
                <a:latin typeface="Work Sans"/>
                <a:ea typeface="Work Sans"/>
                <a:cs typeface="Work Sans"/>
                <a:sym typeface="Work Sans"/>
              </a:rPr>
              <a:t>conventional logistic value chain</a:t>
            </a:r>
            <a:endParaRPr sz="3200" b="1" i="0" u="none" strike="noStrike" cap="none">
              <a:solidFill>
                <a:srgbClr val="FFFFFF"/>
              </a:solidFill>
              <a:latin typeface="Work Sans"/>
              <a:ea typeface="Work Sans"/>
              <a:cs typeface="Work Sans"/>
              <a:sym typeface="Work Sans"/>
            </a:endParaRPr>
          </a:p>
        </p:txBody>
      </p:sp>
      <p:sp>
        <p:nvSpPr>
          <p:cNvPr id="433" name="Google Shape;433;p52"/>
          <p:cNvSpPr txBox="1">
            <a:spLocks noGrp="1"/>
          </p:cNvSpPr>
          <p:nvPr>
            <p:ph type="sldNum" idx="12"/>
          </p:nvPr>
        </p:nvSpPr>
        <p:spPr>
          <a:xfrm>
            <a:off x="8283650" y="45276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16</a:t>
            </a:fld>
            <a:endParaRPr/>
          </a:p>
        </p:txBody>
      </p:sp>
      <p:sp>
        <p:nvSpPr>
          <p:cNvPr id="434" name="Google Shape;434;p52"/>
          <p:cNvSpPr txBox="1"/>
          <p:nvPr/>
        </p:nvSpPr>
        <p:spPr>
          <a:xfrm>
            <a:off x="1800925" y="4645152"/>
            <a:ext cx="2021700" cy="43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435" name="Google Shape;435;p52"/>
          <p:cNvSpPr txBox="1"/>
          <p:nvPr/>
        </p:nvSpPr>
        <p:spPr>
          <a:xfrm>
            <a:off x="353125" y="4645150"/>
            <a:ext cx="22908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436" name="Google Shape;436;p52"/>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
        <p:nvSpPr>
          <p:cNvPr id="437" name="Google Shape;437;p52"/>
          <p:cNvSpPr/>
          <p:nvPr/>
        </p:nvSpPr>
        <p:spPr>
          <a:xfrm>
            <a:off x="2896665" y="2026895"/>
            <a:ext cx="1188600" cy="1090200"/>
          </a:xfrm>
          <a:prstGeom prst="roundRect">
            <a:avLst>
              <a:gd name="adj" fmla="val 16667"/>
            </a:avLst>
          </a:prstGeom>
          <a:solidFill>
            <a:srgbClr val="A4C2F4"/>
          </a:solidFill>
          <a:ln w="9525" cap="flat" cmpd="sng">
            <a:solidFill>
              <a:srgbClr val="4A86E8"/>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Roboto"/>
                <a:ea typeface="Roboto"/>
                <a:cs typeface="Roboto"/>
                <a:sym typeface="Roboto"/>
              </a:rPr>
              <a:t>LOGISTICS</a:t>
            </a:r>
            <a:endParaRPr sz="1600" b="1" i="0" u="none" strike="noStrike" cap="none">
              <a:solidFill>
                <a:srgbClr val="000000"/>
              </a:solidFill>
              <a:latin typeface="Roboto"/>
              <a:ea typeface="Roboto"/>
              <a:cs typeface="Roboto"/>
              <a:sym typeface="Roboto"/>
            </a:endParaRPr>
          </a:p>
        </p:txBody>
      </p:sp>
      <p:sp>
        <p:nvSpPr>
          <p:cNvPr id="438" name="Google Shape;438;p52"/>
          <p:cNvSpPr/>
          <p:nvPr/>
        </p:nvSpPr>
        <p:spPr>
          <a:xfrm>
            <a:off x="1191625" y="2026871"/>
            <a:ext cx="1156500" cy="1090200"/>
          </a:xfrm>
          <a:prstGeom prst="roundRect">
            <a:avLst>
              <a:gd name="adj" fmla="val 16667"/>
            </a:avLst>
          </a:prstGeom>
          <a:solidFill>
            <a:srgbClr val="B6D7A8"/>
          </a:solidFill>
          <a:ln w="9525" cap="flat" cmpd="sng">
            <a:solidFill>
              <a:srgbClr val="00FF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Roboto"/>
                <a:ea typeface="Roboto"/>
                <a:cs typeface="Roboto"/>
                <a:sym typeface="Roboto"/>
              </a:rPr>
              <a:t>SHIPPER</a:t>
            </a:r>
            <a:endParaRPr sz="1600" b="1" i="0" u="none" strike="noStrike" cap="none">
              <a:solidFill>
                <a:srgbClr val="000000"/>
              </a:solidFill>
              <a:latin typeface="Roboto"/>
              <a:ea typeface="Roboto"/>
              <a:cs typeface="Roboto"/>
              <a:sym typeface="Roboto"/>
            </a:endParaRPr>
          </a:p>
        </p:txBody>
      </p:sp>
      <p:sp>
        <p:nvSpPr>
          <p:cNvPr id="439" name="Google Shape;439;p52"/>
          <p:cNvSpPr/>
          <p:nvPr/>
        </p:nvSpPr>
        <p:spPr>
          <a:xfrm>
            <a:off x="6340692" y="2010552"/>
            <a:ext cx="1465500" cy="1090200"/>
          </a:xfrm>
          <a:prstGeom prst="roundRect">
            <a:avLst>
              <a:gd name="adj" fmla="val 16667"/>
            </a:avLst>
          </a:prstGeom>
          <a:solidFill>
            <a:srgbClr val="EA9999"/>
          </a:solidFill>
          <a:ln w="9525" cap="flat" cmpd="sng">
            <a:solidFill>
              <a:schemeClr val="dk2"/>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Roboto"/>
                <a:ea typeface="Roboto"/>
                <a:cs typeface="Roboto"/>
                <a:sym typeface="Roboto"/>
              </a:rPr>
              <a:t>CUSTOMER</a:t>
            </a:r>
            <a:endParaRPr sz="1600" b="1" i="0" u="none" strike="noStrike" cap="none">
              <a:solidFill>
                <a:srgbClr val="000000"/>
              </a:solidFill>
              <a:latin typeface="Roboto"/>
              <a:ea typeface="Roboto"/>
              <a:cs typeface="Roboto"/>
              <a:sym typeface="Roboto"/>
            </a:endParaRPr>
          </a:p>
        </p:txBody>
      </p:sp>
      <p:cxnSp>
        <p:nvCxnSpPr>
          <p:cNvPr id="440" name="Google Shape;440;p52"/>
          <p:cNvCxnSpPr>
            <a:stCxn id="438" idx="3"/>
            <a:endCxn id="437" idx="1"/>
          </p:cNvCxnSpPr>
          <p:nvPr/>
        </p:nvCxnSpPr>
        <p:spPr>
          <a:xfrm>
            <a:off x="2348125" y="2571971"/>
            <a:ext cx="548400" cy="0"/>
          </a:xfrm>
          <a:prstGeom prst="straightConnector1">
            <a:avLst/>
          </a:prstGeom>
          <a:noFill/>
          <a:ln w="9525" cap="flat" cmpd="sng">
            <a:solidFill>
              <a:schemeClr val="dk2"/>
            </a:solidFill>
            <a:prstDash val="solid"/>
            <a:round/>
            <a:headEnd type="none" w="sm" len="sm"/>
            <a:tailEnd type="triangle" w="med" len="med"/>
          </a:ln>
        </p:spPr>
      </p:cxnSp>
      <p:cxnSp>
        <p:nvCxnSpPr>
          <p:cNvPr id="441" name="Google Shape;441;p52"/>
          <p:cNvCxnSpPr/>
          <p:nvPr/>
        </p:nvCxnSpPr>
        <p:spPr>
          <a:xfrm rot="10800000" flipH="1">
            <a:off x="5725820" y="2555527"/>
            <a:ext cx="605100" cy="5100"/>
          </a:xfrm>
          <a:prstGeom prst="straightConnector1">
            <a:avLst/>
          </a:prstGeom>
          <a:noFill/>
          <a:ln w="9525" cap="flat" cmpd="sng">
            <a:solidFill>
              <a:srgbClr val="FF0000"/>
            </a:solidFill>
            <a:prstDash val="dash"/>
            <a:round/>
            <a:headEnd type="none" w="sm" len="sm"/>
            <a:tailEnd type="triangle" w="med" len="med"/>
          </a:ln>
        </p:spPr>
      </p:cxnSp>
      <p:sp>
        <p:nvSpPr>
          <p:cNvPr id="442" name="Google Shape;442;p52"/>
          <p:cNvSpPr/>
          <p:nvPr/>
        </p:nvSpPr>
        <p:spPr>
          <a:xfrm>
            <a:off x="4745628" y="1582650"/>
            <a:ext cx="726300" cy="821700"/>
          </a:xfrm>
          <a:prstGeom prst="roundRect">
            <a:avLst>
              <a:gd name="adj" fmla="val 16667"/>
            </a:avLst>
          </a:prstGeom>
          <a:solidFill>
            <a:srgbClr val="A4C2F4"/>
          </a:solidFill>
          <a:ln w="9525" cap="flat" cmpd="sng">
            <a:solidFill>
              <a:srgbClr val="4A86E8"/>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Roboto"/>
                <a:ea typeface="Roboto"/>
                <a:cs typeface="Roboto"/>
                <a:sym typeface="Roboto"/>
              </a:rPr>
              <a:t>T&amp;L</a:t>
            </a:r>
            <a:r>
              <a:rPr lang="en-US" sz="1600" b="1" i="0" u="none" strike="noStrike" cap="none" baseline="-25000">
                <a:solidFill>
                  <a:srgbClr val="000000"/>
                </a:solidFill>
                <a:latin typeface="Roboto"/>
                <a:ea typeface="Roboto"/>
                <a:cs typeface="Roboto"/>
                <a:sym typeface="Roboto"/>
              </a:rPr>
              <a:t>1</a:t>
            </a:r>
            <a:endParaRPr sz="1600" b="1" i="0" u="none" strike="noStrike" cap="none" baseline="-25000">
              <a:solidFill>
                <a:srgbClr val="000000"/>
              </a:solidFill>
              <a:latin typeface="Roboto"/>
              <a:ea typeface="Roboto"/>
              <a:cs typeface="Roboto"/>
              <a:sym typeface="Roboto"/>
            </a:endParaRPr>
          </a:p>
        </p:txBody>
      </p:sp>
      <p:sp>
        <p:nvSpPr>
          <p:cNvPr id="443" name="Google Shape;443;p52"/>
          <p:cNvSpPr/>
          <p:nvPr/>
        </p:nvSpPr>
        <p:spPr>
          <a:xfrm>
            <a:off x="4745628" y="2729931"/>
            <a:ext cx="726300" cy="821700"/>
          </a:xfrm>
          <a:prstGeom prst="roundRect">
            <a:avLst>
              <a:gd name="adj" fmla="val 16667"/>
            </a:avLst>
          </a:prstGeom>
          <a:solidFill>
            <a:srgbClr val="A4C2F4"/>
          </a:solidFill>
          <a:ln w="9525" cap="flat" cmpd="sng">
            <a:solidFill>
              <a:srgbClr val="4A86E8"/>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Roboto"/>
                <a:ea typeface="Roboto"/>
                <a:cs typeface="Roboto"/>
                <a:sym typeface="Roboto"/>
              </a:rPr>
              <a:t>T&amp;L</a:t>
            </a:r>
            <a:r>
              <a:rPr lang="en-US" sz="1600" b="1" i="0" u="none" strike="noStrike" cap="none" baseline="-25000">
                <a:solidFill>
                  <a:srgbClr val="000000"/>
                </a:solidFill>
                <a:latin typeface="Roboto"/>
                <a:ea typeface="Roboto"/>
                <a:cs typeface="Roboto"/>
                <a:sym typeface="Roboto"/>
              </a:rPr>
              <a:t>n</a:t>
            </a:r>
            <a:endParaRPr sz="1600" b="1" i="0" u="none" strike="noStrike" cap="none" baseline="-25000">
              <a:solidFill>
                <a:srgbClr val="000000"/>
              </a:solidFill>
              <a:latin typeface="Roboto"/>
              <a:ea typeface="Roboto"/>
              <a:cs typeface="Roboto"/>
              <a:sym typeface="Roboto"/>
            </a:endParaRPr>
          </a:p>
        </p:txBody>
      </p:sp>
      <p:cxnSp>
        <p:nvCxnSpPr>
          <p:cNvPr id="444" name="Google Shape;444;p52"/>
          <p:cNvCxnSpPr>
            <a:stCxn id="437" idx="3"/>
            <a:endCxn id="442" idx="1"/>
          </p:cNvCxnSpPr>
          <p:nvPr/>
        </p:nvCxnSpPr>
        <p:spPr>
          <a:xfrm rot="10800000" flipH="1">
            <a:off x="4085265" y="1993595"/>
            <a:ext cx="660300" cy="578400"/>
          </a:xfrm>
          <a:prstGeom prst="straightConnector1">
            <a:avLst/>
          </a:prstGeom>
          <a:noFill/>
          <a:ln w="9525" cap="flat" cmpd="sng">
            <a:solidFill>
              <a:schemeClr val="dk2"/>
            </a:solidFill>
            <a:prstDash val="solid"/>
            <a:round/>
            <a:headEnd type="none" w="sm" len="sm"/>
            <a:tailEnd type="triangle" w="med" len="med"/>
          </a:ln>
        </p:spPr>
      </p:cxnSp>
      <p:cxnSp>
        <p:nvCxnSpPr>
          <p:cNvPr id="445" name="Google Shape;445;p52"/>
          <p:cNvCxnSpPr>
            <a:stCxn id="437" idx="3"/>
            <a:endCxn id="443" idx="1"/>
          </p:cNvCxnSpPr>
          <p:nvPr/>
        </p:nvCxnSpPr>
        <p:spPr>
          <a:xfrm>
            <a:off x="4085265" y="2571995"/>
            <a:ext cx="660300" cy="568800"/>
          </a:xfrm>
          <a:prstGeom prst="straightConnector1">
            <a:avLst/>
          </a:prstGeom>
          <a:noFill/>
          <a:ln w="9525" cap="flat" cmpd="sng">
            <a:solidFill>
              <a:schemeClr val="dk2"/>
            </a:solidFill>
            <a:prstDash val="solid"/>
            <a:round/>
            <a:headEnd type="none" w="sm" len="sm"/>
            <a:tailEnd type="triangl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53"/>
          <p:cNvSpPr txBox="1"/>
          <p:nvPr/>
        </p:nvSpPr>
        <p:spPr>
          <a:xfrm>
            <a:off x="0" y="141300"/>
            <a:ext cx="9144000" cy="587100"/>
          </a:xfrm>
          <a:prstGeom prst="rect">
            <a:avLst/>
          </a:prstGeom>
          <a:solidFill>
            <a:srgbClr val="6D9EEB"/>
          </a:solidFill>
          <a:ln>
            <a:noFill/>
          </a:ln>
        </p:spPr>
        <p:txBody>
          <a:bodyPr spcFirstLastPara="1" wrap="square" lIns="91425" tIns="91425" rIns="91425" bIns="91425" anchor="ctr" anchorCtr="0">
            <a:noAutofit/>
          </a:bodyPr>
          <a:lstStyle/>
          <a:p>
            <a:pPr marL="0" marR="0" lvl="0" indent="457200" algn="l" rtl="0">
              <a:lnSpc>
                <a:spcPct val="100000"/>
              </a:lnSpc>
              <a:spcBef>
                <a:spcPts val="0"/>
              </a:spcBef>
              <a:spcAft>
                <a:spcPts val="0"/>
              </a:spcAft>
              <a:buClr>
                <a:srgbClr val="000000"/>
              </a:buClr>
              <a:buSzPts val="1400"/>
              <a:buFont typeface="Arial"/>
              <a:buNone/>
            </a:pPr>
            <a:r>
              <a:rPr lang="en-US" sz="3200" b="1" i="0" u="none" strike="noStrike" cap="none">
                <a:solidFill>
                  <a:srgbClr val="FFFFFF"/>
                </a:solidFill>
                <a:latin typeface="Work Sans"/>
                <a:ea typeface="Work Sans"/>
                <a:cs typeface="Work Sans"/>
                <a:sym typeface="Work Sans"/>
              </a:rPr>
              <a:t>Amazon value chain</a:t>
            </a:r>
            <a:endParaRPr sz="3200" b="1" i="0" u="none" strike="noStrike" cap="none">
              <a:solidFill>
                <a:srgbClr val="FFFFFF"/>
              </a:solidFill>
              <a:latin typeface="Work Sans"/>
              <a:ea typeface="Work Sans"/>
              <a:cs typeface="Work Sans"/>
              <a:sym typeface="Work Sans"/>
            </a:endParaRPr>
          </a:p>
        </p:txBody>
      </p:sp>
      <p:sp>
        <p:nvSpPr>
          <p:cNvPr id="451" name="Google Shape;451;p53"/>
          <p:cNvSpPr txBox="1">
            <a:spLocks noGrp="1"/>
          </p:cNvSpPr>
          <p:nvPr>
            <p:ph type="sldNum" idx="12"/>
          </p:nvPr>
        </p:nvSpPr>
        <p:spPr>
          <a:xfrm>
            <a:off x="8283650" y="45276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17</a:t>
            </a:fld>
            <a:endParaRPr/>
          </a:p>
        </p:txBody>
      </p:sp>
      <p:sp>
        <p:nvSpPr>
          <p:cNvPr id="452" name="Google Shape;452;p53"/>
          <p:cNvSpPr txBox="1"/>
          <p:nvPr/>
        </p:nvSpPr>
        <p:spPr>
          <a:xfrm>
            <a:off x="1800925" y="4645152"/>
            <a:ext cx="2021700" cy="43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453" name="Google Shape;453;p53"/>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
        <p:nvSpPr>
          <p:cNvPr id="454" name="Google Shape;454;p53"/>
          <p:cNvSpPr/>
          <p:nvPr/>
        </p:nvSpPr>
        <p:spPr>
          <a:xfrm>
            <a:off x="3447716" y="1202283"/>
            <a:ext cx="2102100" cy="2321400"/>
          </a:xfrm>
          <a:prstGeom prst="rect">
            <a:avLst/>
          </a:prstGeom>
          <a:solidFill>
            <a:schemeClr val="lt2"/>
          </a:solidFill>
          <a:ln w="1143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674EA7"/>
              </a:solidFill>
              <a:latin typeface="Arial"/>
              <a:ea typeface="Arial"/>
              <a:cs typeface="Arial"/>
              <a:sym typeface="Arial"/>
            </a:endParaRPr>
          </a:p>
        </p:txBody>
      </p:sp>
      <p:sp>
        <p:nvSpPr>
          <p:cNvPr id="455" name="Google Shape;455;p53"/>
          <p:cNvSpPr/>
          <p:nvPr/>
        </p:nvSpPr>
        <p:spPr>
          <a:xfrm>
            <a:off x="3539814" y="1299148"/>
            <a:ext cx="700800" cy="773700"/>
          </a:xfrm>
          <a:prstGeom prst="rect">
            <a:avLst/>
          </a:prstGeom>
          <a:solidFill>
            <a:schemeClr val="lt2"/>
          </a:solidFill>
          <a:ln w="11430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674EA7"/>
              </a:solidFill>
              <a:latin typeface="Arial"/>
              <a:ea typeface="Arial"/>
              <a:cs typeface="Arial"/>
              <a:sym typeface="Arial"/>
            </a:endParaRPr>
          </a:p>
        </p:txBody>
      </p:sp>
      <p:sp>
        <p:nvSpPr>
          <p:cNvPr id="456" name="Google Shape;456;p53"/>
          <p:cNvSpPr/>
          <p:nvPr/>
        </p:nvSpPr>
        <p:spPr>
          <a:xfrm>
            <a:off x="4558110" y="2391541"/>
            <a:ext cx="889800" cy="982800"/>
          </a:xfrm>
          <a:prstGeom prst="rect">
            <a:avLst/>
          </a:prstGeom>
          <a:solidFill>
            <a:schemeClr val="lt2"/>
          </a:solidFill>
          <a:ln w="114300"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674EA7"/>
              </a:solidFill>
              <a:latin typeface="Arial"/>
              <a:ea typeface="Arial"/>
              <a:cs typeface="Arial"/>
              <a:sym typeface="Arial"/>
            </a:endParaRPr>
          </a:p>
        </p:txBody>
      </p:sp>
      <p:cxnSp>
        <p:nvCxnSpPr>
          <p:cNvPr id="457" name="Google Shape;457;p53"/>
          <p:cNvCxnSpPr>
            <a:stCxn id="455" idx="3"/>
          </p:cNvCxnSpPr>
          <p:nvPr/>
        </p:nvCxnSpPr>
        <p:spPr>
          <a:xfrm>
            <a:off x="4240614" y="1685998"/>
            <a:ext cx="823500" cy="705300"/>
          </a:xfrm>
          <a:prstGeom prst="straightConnector1">
            <a:avLst/>
          </a:prstGeom>
          <a:noFill/>
          <a:ln w="38100" cap="flat" cmpd="sng">
            <a:solidFill>
              <a:srgbClr val="1155CC"/>
            </a:solidFill>
            <a:prstDash val="dash"/>
            <a:round/>
            <a:headEnd type="none" w="sm" len="sm"/>
            <a:tailEnd type="none" w="sm" len="sm"/>
          </a:ln>
        </p:spPr>
      </p:cxnSp>
      <p:sp>
        <p:nvSpPr>
          <p:cNvPr id="458" name="Google Shape;458;p53"/>
          <p:cNvSpPr/>
          <p:nvPr/>
        </p:nvSpPr>
        <p:spPr>
          <a:xfrm>
            <a:off x="6706812" y="1969969"/>
            <a:ext cx="1143300" cy="746400"/>
          </a:xfrm>
          <a:prstGeom prst="roundRect">
            <a:avLst>
              <a:gd name="adj" fmla="val 16667"/>
            </a:avLst>
          </a:prstGeom>
          <a:solidFill>
            <a:srgbClr val="A4C2F4"/>
          </a:solidFill>
          <a:ln w="9525" cap="flat" cmpd="sng">
            <a:solidFill>
              <a:schemeClr val="dk2"/>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Roboto"/>
                <a:ea typeface="Roboto"/>
                <a:cs typeface="Roboto"/>
                <a:sym typeface="Roboto"/>
              </a:rPr>
              <a:t>LOGISTICS</a:t>
            </a:r>
            <a:endParaRPr sz="1600" b="1" i="0" u="none" strike="noStrike" cap="none">
              <a:solidFill>
                <a:srgbClr val="000000"/>
              </a:solidFill>
              <a:latin typeface="Roboto"/>
              <a:ea typeface="Roboto"/>
              <a:cs typeface="Roboto"/>
              <a:sym typeface="Roboto"/>
            </a:endParaRPr>
          </a:p>
        </p:txBody>
      </p:sp>
      <p:sp>
        <p:nvSpPr>
          <p:cNvPr id="459" name="Google Shape;459;p53"/>
          <p:cNvSpPr/>
          <p:nvPr/>
        </p:nvSpPr>
        <p:spPr>
          <a:xfrm>
            <a:off x="1018575" y="1989713"/>
            <a:ext cx="1031400" cy="746400"/>
          </a:xfrm>
          <a:prstGeom prst="roundRect">
            <a:avLst>
              <a:gd name="adj" fmla="val 16667"/>
            </a:avLst>
          </a:prstGeom>
          <a:solidFill>
            <a:srgbClr val="B6D7A8"/>
          </a:solidFill>
          <a:ln w="9525" cap="flat" cmpd="sng">
            <a:solidFill>
              <a:srgbClr val="00FF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Roboto"/>
                <a:ea typeface="Roboto"/>
                <a:cs typeface="Roboto"/>
                <a:sym typeface="Roboto"/>
              </a:rPr>
              <a:t>SHIPPER</a:t>
            </a:r>
            <a:endParaRPr sz="1600" b="1" i="0" u="none" strike="noStrike" cap="none">
              <a:solidFill>
                <a:srgbClr val="000000"/>
              </a:solidFill>
              <a:latin typeface="Roboto"/>
              <a:ea typeface="Roboto"/>
              <a:cs typeface="Roboto"/>
              <a:sym typeface="Roboto"/>
            </a:endParaRPr>
          </a:p>
        </p:txBody>
      </p:sp>
      <p:sp>
        <p:nvSpPr>
          <p:cNvPr id="460" name="Google Shape;460;p53"/>
          <p:cNvSpPr/>
          <p:nvPr/>
        </p:nvSpPr>
        <p:spPr>
          <a:xfrm>
            <a:off x="3838601" y="3894885"/>
            <a:ext cx="1307100" cy="746400"/>
          </a:xfrm>
          <a:prstGeom prst="roundRect">
            <a:avLst>
              <a:gd name="adj" fmla="val 16667"/>
            </a:avLst>
          </a:prstGeom>
          <a:solidFill>
            <a:srgbClr val="EA9999"/>
          </a:solidFill>
          <a:ln w="9525" cap="flat" cmpd="sng">
            <a:solidFill>
              <a:schemeClr val="dk2"/>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Roboto"/>
                <a:ea typeface="Roboto"/>
                <a:cs typeface="Roboto"/>
                <a:sym typeface="Roboto"/>
              </a:rPr>
              <a:t>CUSTOMER</a:t>
            </a:r>
            <a:endParaRPr sz="1600" b="1" i="0" u="none" strike="noStrike" cap="none">
              <a:solidFill>
                <a:srgbClr val="000000"/>
              </a:solidFill>
              <a:latin typeface="Roboto"/>
              <a:ea typeface="Roboto"/>
              <a:cs typeface="Roboto"/>
              <a:sym typeface="Roboto"/>
            </a:endParaRPr>
          </a:p>
        </p:txBody>
      </p:sp>
      <p:cxnSp>
        <p:nvCxnSpPr>
          <p:cNvPr id="461" name="Google Shape;461;p53"/>
          <p:cNvCxnSpPr>
            <a:stCxn id="459" idx="3"/>
            <a:endCxn id="454" idx="1"/>
          </p:cNvCxnSpPr>
          <p:nvPr/>
        </p:nvCxnSpPr>
        <p:spPr>
          <a:xfrm>
            <a:off x="2049975" y="2362913"/>
            <a:ext cx="1397700" cy="0"/>
          </a:xfrm>
          <a:prstGeom prst="straightConnector1">
            <a:avLst/>
          </a:prstGeom>
          <a:noFill/>
          <a:ln w="9525" cap="flat" cmpd="sng">
            <a:solidFill>
              <a:schemeClr val="dk2"/>
            </a:solidFill>
            <a:prstDash val="solid"/>
            <a:round/>
            <a:headEnd type="none" w="sm" len="sm"/>
            <a:tailEnd type="triangle" w="med" len="med"/>
          </a:ln>
        </p:spPr>
      </p:cxnSp>
      <p:cxnSp>
        <p:nvCxnSpPr>
          <p:cNvPr id="462" name="Google Shape;462;p53"/>
          <p:cNvCxnSpPr>
            <a:stCxn id="458" idx="1"/>
            <a:endCxn id="454" idx="3"/>
          </p:cNvCxnSpPr>
          <p:nvPr/>
        </p:nvCxnSpPr>
        <p:spPr>
          <a:xfrm flipH="1">
            <a:off x="5549712" y="2343169"/>
            <a:ext cx="1157100" cy="19800"/>
          </a:xfrm>
          <a:prstGeom prst="straightConnector1">
            <a:avLst/>
          </a:prstGeom>
          <a:noFill/>
          <a:ln w="9525" cap="flat" cmpd="sng">
            <a:solidFill>
              <a:schemeClr val="dk2"/>
            </a:solidFill>
            <a:prstDash val="solid"/>
            <a:round/>
            <a:headEnd type="none" w="sm" len="sm"/>
            <a:tailEnd type="triangle" w="med" len="med"/>
          </a:ln>
        </p:spPr>
      </p:cxnSp>
      <p:cxnSp>
        <p:nvCxnSpPr>
          <p:cNvPr id="463" name="Google Shape;463;p53"/>
          <p:cNvCxnSpPr/>
          <p:nvPr/>
        </p:nvCxnSpPr>
        <p:spPr>
          <a:xfrm flipH="1">
            <a:off x="4581780" y="3507425"/>
            <a:ext cx="10500" cy="387300"/>
          </a:xfrm>
          <a:prstGeom prst="straightConnector1">
            <a:avLst/>
          </a:prstGeom>
          <a:noFill/>
          <a:ln w="9525" cap="flat" cmpd="sng">
            <a:solidFill>
              <a:srgbClr val="FF0000"/>
            </a:solidFill>
            <a:prstDash val="solid"/>
            <a:round/>
            <a:headEnd type="none" w="sm" len="sm"/>
            <a:tailEnd type="triangle" w="med" len="med"/>
          </a:ln>
        </p:spPr>
      </p:cxnSp>
      <p:cxnSp>
        <p:nvCxnSpPr>
          <p:cNvPr id="464" name="Google Shape;464;p53"/>
          <p:cNvCxnSpPr/>
          <p:nvPr/>
        </p:nvCxnSpPr>
        <p:spPr>
          <a:xfrm rot="10800000" flipH="1">
            <a:off x="4312195" y="3523485"/>
            <a:ext cx="6600" cy="371400"/>
          </a:xfrm>
          <a:prstGeom prst="straightConnector1">
            <a:avLst/>
          </a:prstGeom>
          <a:noFill/>
          <a:ln w="9525" cap="flat" cmpd="sng">
            <a:solidFill>
              <a:srgbClr val="FF0000"/>
            </a:solidFill>
            <a:prstDash val="solid"/>
            <a:round/>
            <a:headEnd type="none" w="sm" len="sm"/>
            <a:tailEnd type="triangle" w="med" len="med"/>
          </a:ln>
        </p:spPr>
      </p:cxnSp>
      <p:cxnSp>
        <p:nvCxnSpPr>
          <p:cNvPr id="465" name="Google Shape;465;p53"/>
          <p:cNvCxnSpPr>
            <a:stCxn id="458" idx="3"/>
            <a:endCxn id="455" idx="0"/>
          </p:cNvCxnSpPr>
          <p:nvPr/>
        </p:nvCxnSpPr>
        <p:spPr>
          <a:xfrm rot="10800000">
            <a:off x="3890112" y="1299169"/>
            <a:ext cx="3960000" cy="1044000"/>
          </a:xfrm>
          <a:prstGeom prst="bentConnector4">
            <a:avLst>
              <a:gd name="adj1" fmla="val -7097"/>
              <a:gd name="adj2" fmla="val 129738"/>
            </a:avLst>
          </a:prstGeom>
          <a:noFill/>
          <a:ln w="19050" cap="flat" cmpd="sng">
            <a:solidFill>
              <a:srgbClr val="1155CC"/>
            </a:solidFill>
            <a:prstDash val="dash"/>
            <a:round/>
            <a:headEnd type="none" w="sm" len="sm"/>
            <a:tailEnd type="triangle" w="med" len="med"/>
          </a:ln>
        </p:spPr>
      </p:cxnSp>
      <p:cxnSp>
        <p:nvCxnSpPr>
          <p:cNvPr id="466" name="Google Shape;466;p53"/>
          <p:cNvCxnSpPr>
            <a:endCxn id="455" idx="2"/>
          </p:cNvCxnSpPr>
          <p:nvPr/>
        </p:nvCxnSpPr>
        <p:spPr>
          <a:xfrm rot="5400000" flipH="1">
            <a:off x="3131214" y="2831848"/>
            <a:ext cx="1741500" cy="223500"/>
          </a:xfrm>
          <a:prstGeom prst="bentConnector3">
            <a:avLst>
              <a:gd name="adj1" fmla="val 50000"/>
            </a:avLst>
          </a:prstGeom>
          <a:noFill/>
          <a:ln w="28575" cap="flat" cmpd="sng">
            <a:solidFill>
              <a:srgbClr val="1155CC"/>
            </a:solidFill>
            <a:prstDash val="dash"/>
            <a:round/>
            <a:headEnd type="none" w="sm" len="sm"/>
            <a:tailEnd type="triangle" w="med" len="med"/>
          </a:ln>
        </p:spPr>
      </p:cxnSp>
      <p:sp>
        <p:nvSpPr>
          <p:cNvPr id="467" name="Google Shape;467;p53"/>
          <p:cNvSpPr txBox="1"/>
          <p:nvPr/>
        </p:nvSpPr>
        <p:spPr>
          <a:xfrm>
            <a:off x="0" y="3426700"/>
            <a:ext cx="2021700" cy="110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chemeClr val="dk1"/>
              </a:solidFill>
              <a:latin typeface="Roboto"/>
              <a:ea typeface="Roboto"/>
              <a:cs typeface="Roboto"/>
              <a:sym typeface="Roboto"/>
            </a:endParaRPr>
          </a:p>
          <a:p>
            <a:pPr marL="68580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CC0000"/>
                </a:solidFill>
                <a:latin typeface="Roboto"/>
                <a:ea typeface="Roboto"/>
                <a:cs typeface="Roboto"/>
                <a:sym typeface="Roboto"/>
              </a:rPr>
              <a:t>market</a:t>
            </a:r>
            <a:endParaRPr sz="1400" b="1" i="0" u="none" strike="noStrike" cap="none">
              <a:solidFill>
                <a:srgbClr val="CC0000"/>
              </a:solidFill>
              <a:latin typeface="Roboto"/>
              <a:ea typeface="Roboto"/>
              <a:cs typeface="Roboto"/>
              <a:sym typeface="Roboto"/>
            </a:endParaRPr>
          </a:p>
          <a:p>
            <a:pPr marL="68580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1155CC"/>
                </a:solidFill>
                <a:latin typeface="Roboto"/>
                <a:ea typeface="Roboto"/>
                <a:cs typeface="Roboto"/>
                <a:sym typeface="Roboto"/>
              </a:rPr>
              <a:t>data</a:t>
            </a:r>
            <a:endParaRPr sz="1400" b="1" i="0" u="none" strike="noStrike" cap="none">
              <a:solidFill>
                <a:srgbClr val="1155CC"/>
              </a:solidFill>
              <a:latin typeface="Roboto"/>
              <a:ea typeface="Roboto"/>
              <a:cs typeface="Roboto"/>
              <a:sym typeface="Roboto"/>
            </a:endParaRPr>
          </a:p>
          <a:p>
            <a:pPr marL="68580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674EA7"/>
                </a:solidFill>
                <a:latin typeface="Roboto"/>
                <a:ea typeface="Roboto"/>
                <a:cs typeface="Roboto"/>
                <a:sym typeface="Roboto"/>
              </a:rPr>
              <a:t>cloud</a:t>
            </a:r>
            <a:endParaRPr sz="1400" b="1" i="0" u="none" strike="noStrike" cap="none">
              <a:solidFill>
                <a:srgbClr val="674EA7"/>
              </a:solidFill>
              <a:latin typeface="Roboto"/>
              <a:ea typeface="Roboto"/>
              <a:cs typeface="Roboto"/>
              <a:sym typeface="Roboto"/>
            </a:endParaRPr>
          </a:p>
        </p:txBody>
      </p:sp>
      <p:cxnSp>
        <p:nvCxnSpPr>
          <p:cNvPr id="468" name="Google Shape;468;p53"/>
          <p:cNvCxnSpPr/>
          <p:nvPr/>
        </p:nvCxnSpPr>
        <p:spPr>
          <a:xfrm>
            <a:off x="311699" y="3911950"/>
            <a:ext cx="356700" cy="0"/>
          </a:xfrm>
          <a:prstGeom prst="straightConnector1">
            <a:avLst/>
          </a:prstGeom>
          <a:noFill/>
          <a:ln w="38100" cap="flat" cmpd="sng">
            <a:solidFill>
              <a:srgbClr val="CC0000"/>
            </a:solidFill>
            <a:prstDash val="solid"/>
            <a:round/>
            <a:headEnd type="none" w="sm" len="sm"/>
            <a:tailEnd type="none" w="sm" len="sm"/>
          </a:ln>
        </p:spPr>
      </p:cxnSp>
      <p:cxnSp>
        <p:nvCxnSpPr>
          <p:cNvPr id="469" name="Google Shape;469;p53"/>
          <p:cNvCxnSpPr/>
          <p:nvPr/>
        </p:nvCxnSpPr>
        <p:spPr>
          <a:xfrm>
            <a:off x="311699" y="4108704"/>
            <a:ext cx="356700" cy="0"/>
          </a:xfrm>
          <a:prstGeom prst="straightConnector1">
            <a:avLst/>
          </a:prstGeom>
          <a:noFill/>
          <a:ln w="38100" cap="flat" cmpd="sng">
            <a:solidFill>
              <a:srgbClr val="1155CC"/>
            </a:solidFill>
            <a:prstDash val="solid"/>
            <a:round/>
            <a:headEnd type="none" w="sm" len="sm"/>
            <a:tailEnd type="none" w="sm" len="sm"/>
          </a:ln>
        </p:spPr>
      </p:cxnSp>
      <p:cxnSp>
        <p:nvCxnSpPr>
          <p:cNvPr id="470" name="Google Shape;470;p53"/>
          <p:cNvCxnSpPr/>
          <p:nvPr/>
        </p:nvCxnSpPr>
        <p:spPr>
          <a:xfrm>
            <a:off x="311699" y="4328160"/>
            <a:ext cx="356700" cy="0"/>
          </a:xfrm>
          <a:prstGeom prst="straightConnector1">
            <a:avLst/>
          </a:prstGeom>
          <a:noFill/>
          <a:ln w="38100" cap="flat" cmpd="sng">
            <a:solidFill>
              <a:srgbClr val="8E7CC3"/>
            </a:solidFill>
            <a:prstDash val="solid"/>
            <a:round/>
            <a:headEnd type="none" w="sm" len="sm"/>
            <a:tailEnd type="none" w="sm" len="sm"/>
          </a:ln>
        </p:spPr>
      </p:cxnSp>
      <p:cxnSp>
        <p:nvCxnSpPr>
          <p:cNvPr id="471" name="Google Shape;471;p53"/>
          <p:cNvCxnSpPr/>
          <p:nvPr/>
        </p:nvCxnSpPr>
        <p:spPr>
          <a:xfrm rot="10800000">
            <a:off x="2054471" y="2514294"/>
            <a:ext cx="1417500" cy="11700"/>
          </a:xfrm>
          <a:prstGeom prst="straightConnector1">
            <a:avLst/>
          </a:prstGeom>
          <a:noFill/>
          <a:ln w="9525" cap="flat" cmpd="sng">
            <a:solidFill>
              <a:srgbClr val="FF0000"/>
            </a:solidFill>
            <a:prstDash val="dash"/>
            <a:round/>
            <a:headEnd type="none" w="sm" len="sm"/>
            <a:tailEnd type="triangle" w="med" len="med"/>
          </a:ln>
        </p:spPr>
      </p:cxnSp>
      <p:cxnSp>
        <p:nvCxnSpPr>
          <p:cNvPr id="472" name="Google Shape;472;p53"/>
          <p:cNvCxnSpPr/>
          <p:nvPr/>
        </p:nvCxnSpPr>
        <p:spPr>
          <a:xfrm rot="10800000" flipH="1">
            <a:off x="1354429" y="1299113"/>
            <a:ext cx="2355900" cy="690600"/>
          </a:xfrm>
          <a:prstGeom prst="bentConnector3">
            <a:avLst>
              <a:gd name="adj1" fmla="val 0"/>
            </a:avLst>
          </a:prstGeom>
          <a:noFill/>
          <a:ln w="19050" cap="flat" cmpd="sng">
            <a:solidFill>
              <a:srgbClr val="1155CC"/>
            </a:solidFill>
            <a:prstDash val="dash"/>
            <a:round/>
            <a:headEnd type="none" w="sm" len="sm"/>
            <a:tailEnd type="triangl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54"/>
          <p:cNvSpPr txBox="1"/>
          <p:nvPr/>
        </p:nvSpPr>
        <p:spPr>
          <a:xfrm>
            <a:off x="353125" y="4645150"/>
            <a:ext cx="22908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478" name="Google Shape;478;p54"/>
          <p:cNvSpPr txBox="1"/>
          <p:nvPr/>
        </p:nvSpPr>
        <p:spPr>
          <a:xfrm>
            <a:off x="5692100" y="4294425"/>
            <a:ext cx="3451800" cy="4317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200" b="1" i="0" u="none" strike="noStrike" cap="none">
                <a:solidFill>
                  <a:srgbClr val="FFFFFF"/>
                </a:solidFill>
                <a:latin typeface="Work Sans"/>
                <a:ea typeface="Work Sans"/>
                <a:cs typeface="Work Sans"/>
                <a:sym typeface="Work Sans"/>
              </a:rPr>
              <a:t>open markets &amp; p2p</a:t>
            </a:r>
            <a:endParaRPr sz="2200" b="1" i="0" u="none" strike="noStrike" cap="none">
              <a:solidFill>
                <a:srgbClr val="FFFFFF"/>
              </a:solidFill>
              <a:latin typeface="Work Sans"/>
              <a:ea typeface="Work Sans"/>
              <a:cs typeface="Work Sans"/>
              <a:sym typeface="Work Sans"/>
            </a:endParaRPr>
          </a:p>
        </p:txBody>
      </p:sp>
      <p:sp>
        <p:nvSpPr>
          <p:cNvPr id="479" name="Google Shape;479;p54"/>
          <p:cNvSpPr/>
          <p:nvPr/>
        </p:nvSpPr>
        <p:spPr>
          <a:xfrm>
            <a:off x="3502152" y="1078992"/>
            <a:ext cx="1888800" cy="1961100"/>
          </a:xfrm>
          <a:prstGeom prst="ellipse">
            <a:avLst/>
          </a:prstGeom>
          <a:solidFill>
            <a:schemeClr val="lt2"/>
          </a:solidFill>
          <a:ln w="114300"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674EA7"/>
              </a:solidFill>
              <a:latin typeface="Arial"/>
              <a:ea typeface="Arial"/>
              <a:cs typeface="Arial"/>
              <a:sym typeface="Arial"/>
            </a:endParaRPr>
          </a:p>
        </p:txBody>
      </p:sp>
      <p:sp>
        <p:nvSpPr>
          <p:cNvPr id="480" name="Google Shape;480;p54"/>
          <p:cNvSpPr/>
          <p:nvPr/>
        </p:nvSpPr>
        <p:spPr>
          <a:xfrm>
            <a:off x="3593592" y="1188720"/>
            <a:ext cx="1698600" cy="1752900"/>
          </a:xfrm>
          <a:prstGeom prst="ellipse">
            <a:avLst/>
          </a:prstGeom>
          <a:solidFill>
            <a:schemeClr val="lt2"/>
          </a:solidFill>
          <a:ln w="114300"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674EA7"/>
              </a:solidFill>
              <a:latin typeface="Arial"/>
              <a:ea typeface="Arial"/>
              <a:cs typeface="Arial"/>
              <a:sym typeface="Arial"/>
            </a:endParaRPr>
          </a:p>
        </p:txBody>
      </p:sp>
      <p:sp>
        <p:nvSpPr>
          <p:cNvPr id="481" name="Google Shape;481;p54"/>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18</a:t>
            </a:fld>
            <a:endParaRPr/>
          </a:p>
        </p:txBody>
      </p:sp>
      <p:sp>
        <p:nvSpPr>
          <p:cNvPr id="482" name="Google Shape;482;p54"/>
          <p:cNvSpPr txBox="1"/>
          <p:nvPr/>
        </p:nvSpPr>
        <p:spPr>
          <a:xfrm>
            <a:off x="1800925" y="4645152"/>
            <a:ext cx="2021700" cy="43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483" name="Google Shape;483;p54"/>
          <p:cNvSpPr txBox="1"/>
          <p:nvPr/>
        </p:nvSpPr>
        <p:spPr>
          <a:xfrm>
            <a:off x="0" y="141300"/>
            <a:ext cx="9144000" cy="5871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3200" b="1" i="0" u="none" strike="noStrike" cap="none">
                <a:solidFill>
                  <a:srgbClr val="FFFFFF"/>
                </a:solidFill>
                <a:latin typeface="Work Sans"/>
                <a:ea typeface="Work Sans"/>
                <a:cs typeface="Work Sans"/>
                <a:sym typeface="Work Sans"/>
              </a:rPr>
              <a:t>   </a:t>
            </a:r>
            <a:r>
              <a:rPr lang="en-US" sz="3200" b="1" i="0" u="none" strike="noStrike" cap="none">
                <a:solidFill>
                  <a:schemeClr val="lt1"/>
                </a:solidFill>
                <a:latin typeface="Work Sans"/>
                <a:ea typeface="Work Sans"/>
                <a:cs typeface="Work Sans"/>
                <a:sym typeface="Work Sans"/>
              </a:rPr>
              <a:t>capillar.it value chain</a:t>
            </a:r>
            <a:endParaRPr sz="3200" b="1" i="0" u="none" strike="noStrike" cap="none">
              <a:solidFill>
                <a:srgbClr val="FFFFFF"/>
              </a:solidFill>
              <a:latin typeface="Work Sans"/>
              <a:ea typeface="Work Sans"/>
              <a:cs typeface="Work Sans"/>
              <a:sym typeface="Work Sans"/>
            </a:endParaRPr>
          </a:p>
        </p:txBody>
      </p:sp>
      <p:sp>
        <p:nvSpPr>
          <p:cNvPr id="484" name="Google Shape;484;p54"/>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
        <p:nvSpPr>
          <p:cNvPr id="485" name="Google Shape;485;p54"/>
          <p:cNvSpPr/>
          <p:nvPr/>
        </p:nvSpPr>
        <p:spPr>
          <a:xfrm>
            <a:off x="3693828" y="1303492"/>
            <a:ext cx="1489200" cy="1539900"/>
          </a:xfrm>
          <a:prstGeom prst="ellipse">
            <a:avLst/>
          </a:prstGeom>
          <a:solidFill>
            <a:schemeClr val="lt2"/>
          </a:solidFill>
          <a:ln w="1143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1155CC"/>
                </a:solidFill>
                <a:latin typeface="Arial"/>
                <a:ea typeface="Arial"/>
                <a:cs typeface="Arial"/>
                <a:sym typeface="Arial"/>
              </a:rPr>
              <a:t>data</a:t>
            </a:r>
            <a:endParaRPr sz="1400" b="1" i="0" u="none" strike="noStrike" cap="none">
              <a:solidFill>
                <a:srgbClr val="1155CC"/>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CC0000"/>
                </a:solidFill>
                <a:latin typeface="Arial"/>
                <a:ea typeface="Arial"/>
                <a:cs typeface="Arial"/>
                <a:sym typeface="Arial"/>
              </a:rPr>
              <a:t>goods market</a:t>
            </a:r>
            <a:endParaRPr sz="1400" b="1" i="0" u="none" strike="noStrike" cap="none">
              <a:solidFill>
                <a:srgbClr val="CC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674EA7"/>
                </a:solidFill>
                <a:latin typeface="Arial"/>
                <a:ea typeface="Arial"/>
                <a:cs typeface="Arial"/>
                <a:sym typeface="Arial"/>
              </a:rPr>
              <a:t>cloud</a:t>
            </a:r>
            <a:endParaRPr sz="1400" b="1" i="0" u="none" strike="noStrike" cap="none">
              <a:solidFill>
                <a:srgbClr val="674EA7"/>
              </a:solidFill>
              <a:latin typeface="Arial"/>
              <a:ea typeface="Arial"/>
              <a:cs typeface="Arial"/>
              <a:sym typeface="Arial"/>
            </a:endParaRPr>
          </a:p>
        </p:txBody>
      </p:sp>
      <p:sp>
        <p:nvSpPr>
          <p:cNvPr id="486" name="Google Shape;486;p54"/>
          <p:cNvSpPr/>
          <p:nvPr/>
        </p:nvSpPr>
        <p:spPr>
          <a:xfrm>
            <a:off x="6886789" y="2182788"/>
            <a:ext cx="1215300" cy="742800"/>
          </a:xfrm>
          <a:prstGeom prst="roundRect">
            <a:avLst>
              <a:gd name="adj" fmla="val 16667"/>
            </a:avLst>
          </a:prstGeom>
          <a:solidFill>
            <a:srgbClr val="A4C2F4"/>
          </a:solidFill>
          <a:ln w="9525" cap="flat" cmpd="sng">
            <a:solidFill>
              <a:schemeClr val="dk2"/>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Roboto"/>
                <a:ea typeface="Roboto"/>
                <a:cs typeface="Roboto"/>
                <a:sym typeface="Roboto"/>
              </a:rPr>
              <a:t>LOGISTICS</a:t>
            </a:r>
            <a:endParaRPr sz="1600" b="1" i="0" u="none" strike="noStrike" cap="none">
              <a:solidFill>
                <a:srgbClr val="000000"/>
              </a:solidFill>
              <a:latin typeface="Roboto"/>
              <a:ea typeface="Roboto"/>
              <a:cs typeface="Roboto"/>
              <a:sym typeface="Roboto"/>
            </a:endParaRPr>
          </a:p>
        </p:txBody>
      </p:sp>
      <p:sp>
        <p:nvSpPr>
          <p:cNvPr id="487" name="Google Shape;487;p54"/>
          <p:cNvSpPr/>
          <p:nvPr/>
        </p:nvSpPr>
        <p:spPr>
          <a:xfrm>
            <a:off x="962725" y="1016295"/>
            <a:ext cx="1096200" cy="742800"/>
          </a:xfrm>
          <a:prstGeom prst="roundRect">
            <a:avLst>
              <a:gd name="adj" fmla="val 16667"/>
            </a:avLst>
          </a:prstGeom>
          <a:solidFill>
            <a:srgbClr val="B6D7A8"/>
          </a:solidFill>
          <a:ln w="9525" cap="flat" cmpd="sng">
            <a:solidFill>
              <a:srgbClr val="00FF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Roboto"/>
                <a:ea typeface="Roboto"/>
                <a:cs typeface="Roboto"/>
                <a:sym typeface="Roboto"/>
              </a:rPr>
              <a:t>SHIPPER</a:t>
            </a:r>
            <a:endParaRPr sz="1600" b="1" i="0" u="none" strike="noStrike" cap="none">
              <a:solidFill>
                <a:srgbClr val="000000"/>
              </a:solidFill>
              <a:latin typeface="Roboto"/>
              <a:ea typeface="Roboto"/>
              <a:cs typeface="Roboto"/>
              <a:sym typeface="Roboto"/>
            </a:endParaRPr>
          </a:p>
        </p:txBody>
      </p:sp>
      <p:sp>
        <p:nvSpPr>
          <p:cNvPr id="488" name="Google Shape;488;p54"/>
          <p:cNvSpPr/>
          <p:nvPr/>
        </p:nvSpPr>
        <p:spPr>
          <a:xfrm>
            <a:off x="1272465" y="2174227"/>
            <a:ext cx="473700" cy="560100"/>
          </a:xfrm>
          <a:prstGeom prst="roundRect">
            <a:avLst>
              <a:gd name="adj" fmla="val 16667"/>
            </a:avLst>
          </a:prstGeom>
          <a:solidFill>
            <a:srgbClr val="B6D7A8"/>
          </a:solidFill>
          <a:ln w="9525" cap="flat" cmpd="sng">
            <a:solidFill>
              <a:srgbClr val="00FF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Roboto"/>
                <a:ea typeface="Roboto"/>
                <a:cs typeface="Roboto"/>
                <a:sym typeface="Roboto"/>
              </a:rPr>
              <a:t>S</a:t>
            </a:r>
            <a:r>
              <a:rPr lang="en-US" sz="1600" b="1" i="0" u="none" strike="noStrike" cap="none" baseline="-25000">
                <a:solidFill>
                  <a:srgbClr val="000000"/>
                </a:solidFill>
                <a:latin typeface="Roboto"/>
                <a:ea typeface="Roboto"/>
                <a:cs typeface="Roboto"/>
                <a:sym typeface="Roboto"/>
              </a:rPr>
              <a:t>n</a:t>
            </a:r>
            <a:endParaRPr sz="1600" b="1" i="0" u="none" strike="noStrike" cap="none" baseline="-25000">
              <a:solidFill>
                <a:srgbClr val="000000"/>
              </a:solidFill>
              <a:latin typeface="Roboto"/>
              <a:ea typeface="Roboto"/>
              <a:cs typeface="Roboto"/>
              <a:sym typeface="Roboto"/>
            </a:endParaRPr>
          </a:p>
        </p:txBody>
      </p:sp>
      <p:sp>
        <p:nvSpPr>
          <p:cNvPr id="489" name="Google Shape;489;p54"/>
          <p:cNvSpPr/>
          <p:nvPr/>
        </p:nvSpPr>
        <p:spPr>
          <a:xfrm>
            <a:off x="7145567" y="1002675"/>
            <a:ext cx="688200" cy="560100"/>
          </a:xfrm>
          <a:prstGeom prst="roundRect">
            <a:avLst>
              <a:gd name="adj" fmla="val 16667"/>
            </a:avLst>
          </a:prstGeom>
          <a:solidFill>
            <a:srgbClr val="A4C2F4"/>
          </a:solidFill>
          <a:ln w="9525" cap="flat" cmpd="sng">
            <a:solidFill>
              <a:srgbClr val="4A86E8"/>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Roboto"/>
                <a:ea typeface="Roboto"/>
                <a:cs typeface="Roboto"/>
                <a:sym typeface="Roboto"/>
              </a:rPr>
              <a:t>T&amp;L</a:t>
            </a:r>
            <a:r>
              <a:rPr lang="en-US" sz="1600" b="1" i="0" u="none" strike="noStrike" cap="none" baseline="-25000">
                <a:solidFill>
                  <a:srgbClr val="000000"/>
                </a:solidFill>
                <a:latin typeface="Roboto"/>
                <a:ea typeface="Roboto"/>
                <a:cs typeface="Roboto"/>
                <a:sym typeface="Roboto"/>
              </a:rPr>
              <a:t>n</a:t>
            </a:r>
            <a:endParaRPr sz="1600" b="1" i="0" u="none" strike="noStrike" cap="none" baseline="-25000">
              <a:solidFill>
                <a:srgbClr val="000000"/>
              </a:solidFill>
              <a:latin typeface="Roboto"/>
              <a:ea typeface="Roboto"/>
              <a:cs typeface="Roboto"/>
              <a:sym typeface="Roboto"/>
            </a:endParaRPr>
          </a:p>
        </p:txBody>
      </p:sp>
      <p:sp>
        <p:nvSpPr>
          <p:cNvPr id="490" name="Google Shape;490;p54"/>
          <p:cNvSpPr/>
          <p:nvPr/>
        </p:nvSpPr>
        <p:spPr>
          <a:xfrm>
            <a:off x="5218395" y="3659266"/>
            <a:ext cx="473700" cy="560100"/>
          </a:xfrm>
          <a:prstGeom prst="roundRect">
            <a:avLst>
              <a:gd name="adj" fmla="val 16667"/>
            </a:avLst>
          </a:prstGeom>
          <a:solidFill>
            <a:srgbClr val="EA9999"/>
          </a:solidFill>
          <a:ln w="9525" cap="flat" cmpd="sng">
            <a:solidFill>
              <a:srgbClr val="CC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Roboto"/>
                <a:ea typeface="Roboto"/>
                <a:cs typeface="Roboto"/>
                <a:sym typeface="Roboto"/>
              </a:rPr>
              <a:t>C</a:t>
            </a:r>
            <a:r>
              <a:rPr lang="en-US" sz="1600" b="1" i="0" u="none" strike="noStrike" cap="none" baseline="-25000">
                <a:solidFill>
                  <a:srgbClr val="000000"/>
                </a:solidFill>
                <a:latin typeface="Roboto"/>
                <a:ea typeface="Roboto"/>
                <a:cs typeface="Roboto"/>
                <a:sym typeface="Roboto"/>
              </a:rPr>
              <a:t>n</a:t>
            </a:r>
            <a:endParaRPr sz="1600" b="1" i="0" u="none" strike="noStrike" cap="none" baseline="-25000">
              <a:solidFill>
                <a:srgbClr val="000000"/>
              </a:solidFill>
              <a:latin typeface="Roboto"/>
              <a:ea typeface="Roboto"/>
              <a:cs typeface="Roboto"/>
              <a:sym typeface="Roboto"/>
            </a:endParaRPr>
          </a:p>
        </p:txBody>
      </p:sp>
      <p:cxnSp>
        <p:nvCxnSpPr>
          <p:cNvPr id="491" name="Google Shape;491;p54"/>
          <p:cNvCxnSpPr>
            <a:stCxn id="487" idx="3"/>
          </p:cNvCxnSpPr>
          <p:nvPr/>
        </p:nvCxnSpPr>
        <p:spPr>
          <a:xfrm>
            <a:off x="2058925" y="1387695"/>
            <a:ext cx="1459800" cy="261600"/>
          </a:xfrm>
          <a:prstGeom prst="straightConnector1">
            <a:avLst/>
          </a:prstGeom>
          <a:noFill/>
          <a:ln w="9525" cap="flat" cmpd="sng">
            <a:solidFill>
              <a:schemeClr val="dk2"/>
            </a:solidFill>
            <a:prstDash val="solid"/>
            <a:round/>
            <a:headEnd type="triangle" w="med" len="med"/>
            <a:tailEnd type="triangle" w="med" len="med"/>
          </a:ln>
        </p:spPr>
      </p:cxnSp>
      <p:cxnSp>
        <p:nvCxnSpPr>
          <p:cNvPr id="492" name="Google Shape;492;p54"/>
          <p:cNvCxnSpPr>
            <a:stCxn id="488" idx="3"/>
            <a:endCxn id="479" idx="2"/>
          </p:cNvCxnSpPr>
          <p:nvPr/>
        </p:nvCxnSpPr>
        <p:spPr>
          <a:xfrm rot="10800000" flipH="1">
            <a:off x="1746165" y="2059477"/>
            <a:ext cx="1755900" cy="394800"/>
          </a:xfrm>
          <a:prstGeom prst="straightConnector1">
            <a:avLst/>
          </a:prstGeom>
          <a:noFill/>
          <a:ln w="9525" cap="flat" cmpd="sng">
            <a:solidFill>
              <a:schemeClr val="dk2"/>
            </a:solidFill>
            <a:prstDash val="solid"/>
            <a:round/>
            <a:headEnd type="triangle" w="med" len="med"/>
            <a:tailEnd type="triangle" w="med" len="med"/>
          </a:ln>
        </p:spPr>
      </p:cxnSp>
      <p:cxnSp>
        <p:nvCxnSpPr>
          <p:cNvPr id="493" name="Google Shape;493;p54"/>
          <p:cNvCxnSpPr>
            <a:stCxn id="487" idx="2"/>
            <a:endCxn id="488" idx="0"/>
          </p:cNvCxnSpPr>
          <p:nvPr/>
        </p:nvCxnSpPr>
        <p:spPr>
          <a:xfrm flipH="1">
            <a:off x="1509325" y="1759095"/>
            <a:ext cx="1500" cy="415200"/>
          </a:xfrm>
          <a:prstGeom prst="straightConnector1">
            <a:avLst/>
          </a:prstGeom>
          <a:noFill/>
          <a:ln w="9525" cap="flat" cmpd="sng">
            <a:solidFill>
              <a:schemeClr val="dk2"/>
            </a:solidFill>
            <a:prstDash val="solid"/>
            <a:round/>
            <a:headEnd type="triangle" w="med" len="med"/>
            <a:tailEnd type="triangle" w="med" len="med"/>
          </a:ln>
        </p:spPr>
      </p:cxnSp>
      <p:cxnSp>
        <p:nvCxnSpPr>
          <p:cNvPr id="494" name="Google Shape;494;p54"/>
          <p:cNvCxnSpPr>
            <a:stCxn id="488" idx="2"/>
          </p:cNvCxnSpPr>
          <p:nvPr/>
        </p:nvCxnSpPr>
        <p:spPr>
          <a:xfrm>
            <a:off x="1509315" y="2734327"/>
            <a:ext cx="1277400" cy="990600"/>
          </a:xfrm>
          <a:prstGeom prst="straightConnector1">
            <a:avLst/>
          </a:prstGeom>
          <a:noFill/>
          <a:ln w="9525" cap="flat" cmpd="sng">
            <a:solidFill>
              <a:schemeClr val="dk2"/>
            </a:solidFill>
            <a:prstDash val="solid"/>
            <a:round/>
            <a:headEnd type="triangle" w="med" len="med"/>
            <a:tailEnd type="triangle" w="med" len="med"/>
          </a:ln>
        </p:spPr>
      </p:cxnSp>
      <p:cxnSp>
        <p:nvCxnSpPr>
          <p:cNvPr id="495" name="Google Shape;495;p54"/>
          <p:cNvCxnSpPr>
            <a:stCxn id="496" idx="0"/>
            <a:endCxn id="479" idx="3"/>
          </p:cNvCxnSpPr>
          <p:nvPr/>
        </p:nvCxnSpPr>
        <p:spPr>
          <a:xfrm rot="10800000" flipH="1">
            <a:off x="3481308" y="2752957"/>
            <a:ext cx="297600" cy="828900"/>
          </a:xfrm>
          <a:prstGeom prst="straightConnector1">
            <a:avLst/>
          </a:prstGeom>
          <a:noFill/>
          <a:ln w="9525" cap="flat" cmpd="sng">
            <a:solidFill>
              <a:schemeClr val="dk2"/>
            </a:solidFill>
            <a:prstDash val="solid"/>
            <a:round/>
            <a:headEnd type="triangle" w="med" len="med"/>
            <a:tailEnd type="triangle" w="med" len="med"/>
          </a:ln>
        </p:spPr>
      </p:cxnSp>
      <p:cxnSp>
        <p:nvCxnSpPr>
          <p:cNvPr id="497" name="Google Shape;497;p54"/>
          <p:cNvCxnSpPr>
            <a:stCxn id="479" idx="5"/>
            <a:endCxn id="490" idx="0"/>
          </p:cNvCxnSpPr>
          <p:nvPr/>
        </p:nvCxnSpPr>
        <p:spPr>
          <a:xfrm>
            <a:off x="5114344" y="2752896"/>
            <a:ext cx="340800" cy="906300"/>
          </a:xfrm>
          <a:prstGeom prst="straightConnector1">
            <a:avLst/>
          </a:prstGeom>
          <a:noFill/>
          <a:ln w="9525" cap="flat" cmpd="sng">
            <a:solidFill>
              <a:schemeClr val="dk2"/>
            </a:solidFill>
            <a:prstDash val="solid"/>
            <a:round/>
            <a:headEnd type="triangle" w="med" len="med"/>
            <a:tailEnd type="triangle" w="med" len="med"/>
          </a:ln>
        </p:spPr>
      </p:cxnSp>
      <p:cxnSp>
        <p:nvCxnSpPr>
          <p:cNvPr id="498" name="Google Shape;498;p54"/>
          <p:cNvCxnSpPr>
            <a:stCxn id="489" idx="1"/>
          </p:cNvCxnSpPr>
          <p:nvPr/>
        </p:nvCxnSpPr>
        <p:spPr>
          <a:xfrm flipH="1">
            <a:off x="5387867" y="1282725"/>
            <a:ext cx="1757700" cy="452100"/>
          </a:xfrm>
          <a:prstGeom prst="straightConnector1">
            <a:avLst/>
          </a:prstGeom>
          <a:noFill/>
          <a:ln w="9525" cap="flat" cmpd="sng">
            <a:solidFill>
              <a:schemeClr val="dk2"/>
            </a:solidFill>
            <a:prstDash val="solid"/>
            <a:round/>
            <a:headEnd type="triangle" w="med" len="med"/>
            <a:tailEnd type="triangle" w="med" len="med"/>
          </a:ln>
        </p:spPr>
      </p:cxnSp>
      <p:cxnSp>
        <p:nvCxnSpPr>
          <p:cNvPr id="499" name="Google Shape;499;p54"/>
          <p:cNvCxnSpPr>
            <a:stCxn id="486" idx="1"/>
          </p:cNvCxnSpPr>
          <p:nvPr/>
        </p:nvCxnSpPr>
        <p:spPr>
          <a:xfrm rot="10800000">
            <a:off x="5426089" y="2294388"/>
            <a:ext cx="1460700" cy="259800"/>
          </a:xfrm>
          <a:prstGeom prst="straightConnector1">
            <a:avLst/>
          </a:prstGeom>
          <a:noFill/>
          <a:ln w="9525" cap="flat" cmpd="sng">
            <a:solidFill>
              <a:schemeClr val="dk2"/>
            </a:solidFill>
            <a:prstDash val="solid"/>
            <a:round/>
            <a:headEnd type="triangle" w="med" len="med"/>
            <a:tailEnd type="triangle" w="med" len="med"/>
          </a:ln>
        </p:spPr>
      </p:cxnSp>
      <p:cxnSp>
        <p:nvCxnSpPr>
          <p:cNvPr id="500" name="Google Shape;500;p54"/>
          <p:cNvCxnSpPr>
            <a:stCxn id="490" idx="3"/>
            <a:endCxn id="486" idx="2"/>
          </p:cNvCxnSpPr>
          <p:nvPr/>
        </p:nvCxnSpPr>
        <p:spPr>
          <a:xfrm rot="10800000" flipH="1">
            <a:off x="5692095" y="2925616"/>
            <a:ext cx="1802400" cy="1013700"/>
          </a:xfrm>
          <a:prstGeom prst="straightConnector1">
            <a:avLst/>
          </a:prstGeom>
          <a:noFill/>
          <a:ln w="9525" cap="flat" cmpd="sng">
            <a:solidFill>
              <a:schemeClr val="dk2"/>
            </a:solidFill>
            <a:prstDash val="solid"/>
            <a:round/>
            <a:headEnd type="triangle" w="med" len="med"/>
            <a:tailEnd type="triangle" w="med" len="med"/>
          </a:ln>
        </p:spPr>
      </p:cxnSp>
      <p:cxnSp>
        <p:nvCxnSpPr>
          <p:cNvPr id="501" name="Google Shape;501;p54"/>
          <p:cNvCxnSpPr>
            <a:stCxn id="486" idx="0"/>
            <a:endCxn id="489" idx="2"/>
          </p:cNvCxnSpPr>
          <p:nvPr/>
        </p:nvCxnSpPr>
        <p:spPr>
          <a:xfrm rot="10800000">
            <a:off x="7489639" y="1562688"/>
            <a:ext cx="4800" cy="620100"/>
          </a:xfrm>
          <a:prstGeom prst="straightConnector1">
            <a:avLst/>
          </a:prstGeom>
          <a:noFill/>
          <a:ln w="9525" cap="flat" cmpd="sng">
            <a:solidFill>
              <a:schemeClr val="dk2"/>
            </a:solidFill>
            <a:prstDash val="solid"/>
            <a:round/>
            <a:headEnd type="triangle" w="med" len="med"/>
            <a:tailEnd type="triangle" w="med" len="med"/>
          </a:ln>
        </p:spPr>
      </p:cxnSp>
      <p:cxnSp>
        <p:nvCxnSpPr>
          <p:cNvPr id="502" name="Google Shape;502;p54"/>
          <p:cNvCxnSpPr>
            <a:endCxn id="490" idx="1"/>
          </p:cNvCxnSpPr>
          <p:nvPr/>
        </p:nvCxnSpPr>
        <p:spPr>
          <a:xfrm rot="10800000" flipH="1">
            <a:off x="4176195" y="3939316"/>
            <a:ext cx="1042200" cy="14100"/>
          </a:xfrm>
          <a:prstGeom prst="straightConnector1">
            <a:avLst/>
          </a:prstGeom>
          <a:noFill/>
          <a:ln w="9525" cap="flat" cmpd="sng">
            <a:solidFill>
              <a:schemeClr val="dk2"/>
            </a:solidFill>
            <a:prstDash val="solid"/>
            <a:round/>
            <a:headEnd type="triangle" w="med" len="med"/>
            <a:tailEnd type="triangle" w="med" len="med"/>
          </a:ln>
        </p:spPr>
      </p:cxnSp>
      <p:sp>
        <p:nvSpPr>
          <p:cNvPr id="496" name="Google Shape;496;p54"/>
          <p:cNvSpPr/>
          <p:nvPr/>
        </p:nvSpPr>
        <p:spPr>
          <a:xfrm>
            <a:off x="2786808" y="3581857"/>
            <a:ext cx="1389000" cy="742800"/>
          </a:xfrm>
          <a:prstGeom prst="roundRect">
            <a:avLst>
              <a:gd name="adj" fmla="val 16667"/>
            </a:avLst>
          </a:prstGeom>
          <a:solidFill>
            <a:srgbClr val="EA9999"/>
          </a:solidFill>
          <a:ln w="9525" cap="flat" cmpd="sng">
            <a:solidFill>
              <a:srgbClr val="CC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Roboto"/>
                <a:ea typeface="Roboto"/>
                <a:cs typeface="Roboto"/>
                <a:sym typeface="Roboto"/>
              </a:rPr>
              <a:t>CUSTOMER</a:t>
            </a:r>
            <a:endParaRPr sz="1600" b="1" i="0" u="none" strike="noStrike" cap="none">
              <a:solidFill>
                <a:srgbClr val="000000"/>
              </a:solidFill>
              <a:latin typeface="Roboto"/>
              <a:ea typeface="Roboto"/>
              <a:cs typeface="Roboto"/>
              <a:sym typeface="Roboto"/>
            </a:endParaRPr>
          </a:p>
        </p:txBody>
      </p:sp>
      <p:grpSp>
        <p:nvGrpSpPr>
          <p:cNvPr id="503" name="Google Shape;503;p54"/>
          <p:cNvGrpSpPr/>
          <p:nvPr/>
        </p:nvGrpSpPr>
        <p:grpSpPr>
          <a:xfrm>
            <a:off x="0" y="3452200"/>
            <a:ext cx="2021700" cy="1013700"/>
            <a:chOff x="0" y="3376000"/>
            <a:chExt cx="2021700" cy="1013700"/>
          </a:xfrm>
        </p:grpSpPr>
        <p:sp>
          <p:nvSpPr>
            <p:cNvPr id="504" name="Google Shape;504;p54"/>
            <p:cNvSpPr txBox="1"/>
            <p:nvPr/>
          </p:nvSpPr>
          <p:spPr>
            <a:xfrm>
              <a:off x="0" y="3376000"/>
              <a:ext cx="2021700" cy="10137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chemeClr val="dk1"/>
                </a:solidFill>
                <a:latin typeface="Roboto"/>
                <a:ea typeface="Roboto"/>
                <a:cs typeface="Roboto"/>
                <a:sym typeface="Roboto"/>
              </a:endParaRPr>
            </a:p>
            <a:p>
              <a:pPr marL="68580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CC0000"/>
                  </a:solidFill>
                  <a:latin typeface="Roboto"/>
                  <a:ea typeface="Roboto"/>
                  <a:cs typeface="Roboto"/>
                  <a:sym typeface="Roboto"/>
                </a:rPr>
                <a:t>goods market</a:t>
              </a:r>
              <a:endParaRPr sz="1400" b="1" i="0" u="none" strike="noStrike" cap="none">
                <a:solidFill>
                  <a:srgbClr val="CC0000"/>
                </a:solidFill>
                <a:latin typeface="Roboto"/>
                <a:ea typeface="Roboto"/>
                <a:cs typeface="Roboto"/>
                <a:sym typeface="Roboto"/>
              </a:endParaRPr>
            </a:p>
            <a:p>
              <a:pPr marL="68580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1155CC"/>
                  </a:solidFill>
                  <a:latin typeface="Roboto"/>
                  <a:ea typeface="Roboto"/>
                  <a:cs typeface="Roboto"/>
                  <a:sym typeface="Roboto"/>
                </a:rPr>
                <a:t>data market</a:t>
              </a:r>
              <a:endParaRPr sz="1400" b="1" i="0" u="none" strike="noStrike" cap="none">
                <a:solidFill>
                  <a:srgbClr val="1155CC"/>
                </a:solidFill>
                <a:latin typeface="Roboto"/>
                <a:ea typeface="Roboto"/>
                <a:cs typeface="Roboto"/>
                <a:sym typeface="Roboto"/>
              </a:endParaRPr>
            </a:p>
            <a:p>
              <a:pPr marL="68580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674EA7"/>
                  </a:solidFill>
                  <a:latin typeface="Roboto"/>
                  <a:ea typeface="Roboto"/>
                  <a:cs typeface="Roboto"/>
                  <a:sym typeface="Roboto"/>
                </a:rPr>
                <a:t>cloud market</a:t>
              </a:r>
              <a:endParaRPr sz="1400" b="1" i="0" u="none" strike="noStrike" cap="none">
                <a:solidFill>
                  <a:srgbClr val="674EA7"/>
                </a:solidFill>
                <a:latin typeface="Roboto"/>
                <a:ea typeface="Roboto"/>
                <a:cs typeface="Roboto"/>
                <a:sym typeface="Roboto"/>
              </a:endParaRPr>
            </a:p>
          </p:txBody>
        </p:sp>
        <p:grpSp>
          <p:nvGrpSpPr>
            <p:cNvPr id="505" name="Google Shape;505;p54"/>
            <p:cNvGrpSpPr/>
            <p:nvPr/>
          </p:nvGrpSpPr>
          <p:grpSpPr>
            <a:xfrm>
              <a:off x="311699" y="3715512"/>
              <a:ext cx="356700" cy="416210"/>
              <a:chOff x="311699" y="3715512"/>
              <a:chExt cx="356700" cy="416210"/>
            </a:xfrm>
          </p:grpSpPr>
          <p:cxnSp>
            <p:nvCxnSpPr>
              <p:cNvPr id="506" name="Google Shape;506;p54"/>
              <p:cNvCxnSpPr/>
              <p:nvPr/>
            </p:nvCxnSpPr>
            <p:spPr>
              <a:xfrm>
                <a:off x="311699" y="3715512"/>
                <a:ext cx="356700" cy="0"/>
              </a:xfrm>
              <a:prstGeom prst="straightConnector1">
                <a:avLst/>
              </a:prstGeom>
              <a:noFill/>
              <a:ln w="38100" cap="flat" cmpd="sng">
                <a:solidFill>
                  <a:srgbClr val="CC0000"/>
                </a:solidFill>
                <a:prstDash val="solid"/>
                <a:round/>
                <a:headEnd type="none" w="sm" len="sm"/>
                <a:tailEnd type="none" w="sm" len="sm"/>
              </a:ln>
            </p:spPr>
          </p:cxnSp>
          <p:cxnSp>
            <p:nvCxnSpPr>
              <p:cNvPr id="507" name="Google Shape;507;p54"/>
              <p:cNvCxnSpPr/>
              <p:nvPr/>
            </p:nvCxnSpPr>
            <p:spPr>
              <a:xfrm>
                <a:off x="311699" y="3912266"/>
                <a:ext cx="356700" cy="0"/>
              </a:xfrm>
              <a:prstGeom prst="straightConnector1">
                <a:avLst/>
              </a:prstGeom>
              <a:noFill/>
              <a:ln w="38100" cap="flat" cmpd="sng">
                <a:solidFill>
                  <a:srgbClr val="1155CC"/>
                </a:solidFill>
                <a:prstDash val="solid"/>
                <a:round/>
                <a:headEnd type="none" w="sm" len="sm"/>
                <a:tailEnd type="none" w="sm" len="sm"/>
              </a:ln>
            </p:spPr>
          </p:cxnSp>
          <p:cxnSp>
            <p:nvCxnSpPr>
              <p:cNvPr id="508" name="Google Shape;508;p54"/>
              <p:cNvCxnSpPr/>
              <p:nvPr/>
            </p:nvCxnSpPr>
            <p:spPr>
              <a:xfrm>
                <a:off x="311699" y="4131722"/>
                <a:ext cx="356700" cy="0"/>
              </a:xfrm>
              <a:prstGeom prst="straightConnector1">
                <a:avLst/>
              </a:prstGeom>
              <a:noFill/>
              <a:ln w="38100" cap="flat" cmpd="sng">
                <a:solidFill>
                  <a:srgbClr val="8E7CC3"/>
                </a:solidFill>
                <a:prstDash val="solid"/>
                <a:round/>
                <a:headEnd type="none" w="sm" len="sm"/>
                <a:tailEnd type="none" w="sm" len="sm"/>
              </a:ln>
            </p:spPr>
          </p:cxnSp>
        </p:gr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55"/>
          <p:cNvSpPr/>
          <p:nvPr/>
        </p:nvSpPr>
        <p:spPr>
          <a:xfrm>
            <a:off x="-5600" y="1034076"/>
            <a:ext cx="9144000" cy="7656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55"/>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19</a:t>
            </a:fld>
            <a:endParaRPr/>
          </a:p>
        </p:txBody>
      </p:sp>
      <p:sp>
        <p:nvSpPr>
          <p:cNvPr id="515" name="Google Shape;515;p55"/>
          <p:cNvSpPr txBox="1"/>
          <p:nvPr/>
        </p:nvSpPr>
        <p:spPr>
          <a:xfrm>
            <a:off x="353125" y="4645152"/>
            <a:ext cx="20217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516" name="Google Shape;516;p55"/>
          <p:cNvSpPr txBox="1">
            <a:spLocks noGrp="1"/>
          </p:cNvSpPr>
          <p:nvPr>
            <p:ph type="title"/>
          </p:nvPr>
        </p:nvSpPr>
        <p:spPr>
          <a:xfrm>
            <a:off x="353125" y="1238050"/>
            <a:ext cx="8520600" cy="26820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200" b="1">
                <a:solidFill>
                  <a:srgbClr val="FFFFFF"/>
                </a:solidFill>
                <a:latin typeface="Raleway"/>
                <a:ea typeface="Raleway"/>
                <a:cs typeface="Raleway"/>
                <a:sym typeface="Raleway"/>
              </a:rPr>
              <a:t>cases</a:t>
            </a:r>
            <a:endParaRPr sz="3200" b="1">
              <a:solidFill>
                <a:srgbClr val="FFFFFF"/>
              </a:solidFill>
              <a:latin typeface="Raleway"/>
              <a:ea typeface="Raleway"/>
              <a:cs typeface="Raleway"/>
              <a:sym typeface="Raleway"/>
            </a:endParaRPr>
          </a:p>
          <a:p>
            <a:pPr marL="0" lvl="0" indent="0" algn="l" rtl="0">
              <a:lnSpc>
                <a:spcPct val="100000"/>
              </a:lnSpc>
              <a:spcBef>
                <a:spcPts val="0"/>
              </a:spcBef>
              <a:spcAft>
                <a:spcPts val="0"/>
              </a:spcAft>
              <a:buSzPts val="2800"/>
              <a:buNone/>
            </a:pPr>
            <a:endParaRPr sz="2000" b="1">
              <a:solidFill>
                <a:srgbClr val="FFFFFF"/>
              </a:solidFill>
              <a:latin typeface="Raleway"/>
              <a:ea typeface="Raleway"/>
              <a:cs typeface="Raleway"/>
              <a:sym typeface="Raleway"/>
            </a:endParaRPr>
          </a:p>
          <a:p>
            <a:pPr marL="0" lvl="0" indent="0" algn="l" rtl="0">
              <a:lnSpc>
                <a:spcPct val="100000"/>
              </a:lnSpc>
              <a:spcBef>
                <a:spcPts val="0"/>
              </a:spcBef>
              <a:spcAft>
                <a:spcPts val="0"/>
              </a:spcAft>
              <a:buSzPts val="2800"/>
              <a:buNone/>
            </a:pPr>
            <a:endParaRPr sz="3200" b="1">
              <a:solidFill>
                <a:srgbClr val="1155CC"/>
              </a:solidFill>
              <a:latin typeface="Raleway"/>
              <a:ea typeface="Raleway"/>
              <a:cs typeface="Raleway"/>
              <a:sym typeface="Raleway"/>
            </a:endParaRPr>
          </a:p>
          <a:p>
            <a:pPr marL="0" lvl="0" indent="0" algn="l" rtl="0">
              <a:lnSpc>
                <a:spcPct val="100000"/>
              </a:lnSpc>
              <a:spcBef>
                <a:spcPts val="0"/>
              </a:spcBef>
              <a:spcAft>
                <a:spcPts val="0"/>
              </a:spcAft>
              <a:buSzPts val="2800"/>
              <a:buNone/>
            </a:pPr>
            <a:endParaRPr sz="3200" b="1">
              <a:solidFill>
                <a:srgbClr val="1155CC"/>
              </a:solidFill>
              <a:latin typeface="Raleway"/>
              <a:ea typeface="Raleway"/>
              <a:cs typeface="Raleway"/>
              <a:sym typeface="Raleway"/>
            </a:endParaRPr>
          </a:p>
          <a:p>
            <a:pPr marL="0" lvl="0" indent="0" algn="l" rtl="0">
              <a:lnSpc>
                <a:spcPct val="100000"/>
              </a:lnSpc>
              <a:spcBef>
                <a:spcPts val="0"/>
              </a:spcBef>
              <a:spcAft>
                <a:spcPts val="0"/>
              </a:spcAft>
              <a:buSzPts val="2800"/>
              <a:buNone/>
            </a:pPr>
            <a:endParaRPr sz="3200" b="1">
              <a:solidFill>
                <a:srgbClr val="1155CC"/>
              </a:solidFill>
              <a:latin typeface="Raleway"/>
              <a:ea typeface="Raleway"/>
              <a:cs typeface="Raleway"/>
              <a:sym typeface="Raleway"/>
            </a:endParaRPr>
          </a:p>
          <a:p>
            <a:pPr marL="0" lvl="0" indent="0" algn="l" rtl="0">
              <a:lnSpc>
                <a:spcPct val="100000"/>
              </a:lnSpc>
              <a:spcBef>
                <a:spcPts val="0"/>
              </a:spcBef>
              <a:spcAft>
                <a:spcPts val="0"/>
              </a:spcAft>
              <a:buSzPts val="2800"/>
              <a:buNone/>
            </a:pPr>
            <a:endParaRPr sz="3200" b="1">
              <a:solidFill>
                <a:srgbClr val="1155CC"/>
              </a:solidFill>
              <a:latin typeface="Raleway"/>
              <a:ea typeface="Raleway"/>
              <a:cs typeface="Raleway"/>
              <a:sym typeface="Raleway"/>
            </a:endParaRPr>
          </a:p>
        </p:txBody>
      </p:sp>
      <p:sp>
        <p:nvSpPr>
          <p:cNvPr id="517" name="Google Shape;517;p55"/>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8"/>
          <p:cNvSpPr/>
          <p:nvPr/>
        </p:nvSpPr>
        <p:spPr>
          <a:xfrm>
            <a:off x="-5600" y="2558001"/>
            <a:ext cx="9144000" cy="7656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38"/>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2</a:t>
            </a:fld>
            <a:endParaRPr/>
          </a:p>
        </p:txBody>
      </p:sp>
      <p:sp>
        <p:nvSpPr>
          <p:cNvPr id="192" name="Google Shape;192;p38"/>
          <p:cNvSpPr txBox="1"/>
          <p:nvPr/>
        </p:nvSpPr>
        <p:spPr>
          <a:xfrm>
            <a:off x="353125" y="4645152"/>
            <a:ext cx="20217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193" name="Google Shape;193;p38"/>
          <p:cNvSpPr txBox="1">
            <a:spLocks noGrp="1"/>
          </p:cNvSpPr>
          <p:nvPr>
            <p:ph type="title"/>
          </p:nvPr>
        </p:nvSpPr>
        <p:spPr>
          <a:xfrm>
            <a:off x="353125" y="1390450"/>
            <a:ext cx="8520600" cy="26820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endParaRPr sz="3200">
              <a:solidFill>
                <a:srgbClr val="FFFFFF"/>
              </a:solidFill>
              <a:latin typeface="Raleway"/>
              <a:ea typeface="Raleway"/>
              <a:cs typeface="Raleway"/>
              <a:sym typeface="Raleway"/>
            </a:endParaRPr>
          </a:p>
          <a:p>
            <a:pPr marL="0" lvl="0" indent="0" algn="l" rtl="0">
              <a:lnSpc>
                <a:spcPct val="100000"/>
              </a:lnSpc>
              <a:spcBef>
                <a:spcPts val="0"/>
              </a:spcBef>
              <a:spcAft>
                <a:spcPts val="0"/>
              </a:spcAft>
              <a:buSzPts val="2800"/>
              <a:buNone/>
            </a:pPr>
            <a:endParaRPr sz="2000">
              <a:solidFill>
                <a:srgbClr val="000000"/>
              </a:solidFill>
              <a:latin typeface="Raleway"/>
              <a:ea typeface="Raleway"/>
              <a:cs typeface="Raleway"/>
              <a:sym typeface="Raleway"/>
            </a:endParaRPr>
          </a:p>
          <a:p>
            <a:pPr marL="0" lvl="0" indent="0" algn="l" rtl="0">
              <a:lnSpc>
                <a:spcPct val="100000"/>
              </a:lnSpc>
              <a:spcBef>
                <a:spcPts val="0"/>
              </a:spcBef>
              <a:spcAft>
                <a:spcPts val="0"/>
              </a:spcAft>
              <a:buSzPts val="2800"/>
              <a:buNone/>
            </a:pPr>
            <a:r>
              <a:rPr lang="en-US" sz="3200" b="1">
                <a:solidFill>
                  <a:srgbClr val="1155CC"/>
                </a:solidFill>
                <a:latin typeface="Raleway"/>
                <a:ea typeface="Raleway"/>
                <a:cs typeface="Raleway"/>
                <a:sym typeface="Raleway"/>
              </a:rPr>
              <a:t>contributions w/i </a:t>
            </a:r>
            <a:r>
              <a:rPr lang="en-US" sz="3200" b="1">
                <a:solidFill>
                  <a:srgbClr val="000000"/>
                </a:solidFill>
                <a:latin typeface="Raleway"/>
                <a:ea typeface="Raleway"/>
                <a:cs typeface="Raleway"/>
                <a:sym typeface="Raleway"/>
              </a:rPr>
              <a:t>Physical Internet</a:t>
            </a:r>
            <a:endParaRPr sz="3200" b="1">
              <a:solidFill>
                <a:srgbClr val="000000"/>
              </a:solidFill>
              <a:latin typeface="Raleway"/>
              <a:ea typeface="Raleway"/>
              <a:cs typeface="Raleway"/>
              <a:sym typeface="Raleway"/>
            </a:endParaRPr>
          </a:p>
        </p:txBody>
      </p:sp>
      <p:sp>
        <p:nvSpPr>
          <p:cNvPr id="194" name="Google Shape;194;p38"/>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56"/>
          <p:cNvSpPr/>
          <p:nvPr/>
        </p:nvSpPr>
        <p:spPr>
          <a:xfrm>
            <a:off x="-5600" y="-10875"/>
            <a:ext cx="9144000" cy="889200"/>
          </a:xfrm>
          <a:prstGeom prst="rect">
            <a:avLst/>
          </a:prstGeom>
          <a:solidFill>
            <a:srgbClr val="1155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56"/>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20</a:t>
            </a:fld>
            <a:endParaRPr/>
          </a:p>
        </p:txBody>
      </p:sp>
      <p:sp>
        <p:nvSpPr>
          <p:cNvPr id="524" name="Google Shape;524;p56"/>
          <p:cNvSpPr txBox="1"/>
          <p:nvPr/>
        </p:nvSpPr>
        <p:spPr>
          <a:xfrm>
            <a:off x="1800925" y="4645152"/>
            <a:ext cx="2021700" cy="43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525" name="Google Shape;525;p56"/>
          <p:cNvSpPr txBox="1">
            <a:spLocks noGrp="1"/>
          </p:cNvSpPr>
          <p:nvPr>
            <p:ph type="title"/>
          </p:nvPr>
        </p:nvSpPr>
        <p:spPr>
          <a:xfrm>
            <a:off x="311700" y="219900"/>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600" b="1">
                <a:solidFill>
                  <a:srgbClr val="FFFFFF"/>
                </a:solidFill>
                <a:latin typeface="Work Sans"/>
                <a:ea typeface="Work Sans"/>
                <a:cs typeface="Work Sans"/>
                <a:sym typeface="Work Sans"/>
              </a:rPr>
              <a:t>CASE 1</a:t>
            </a:r>
            <a:endParaRPr sz="3600" b="1">
              <a:solidFill>
                <a:srgbClr val="FFFFFF"/>
              </a:solidFill>
              <a:latin typeface="Work Sans"/>
              <a:ea typeface="Work Sans"/>
              <a:cs typeface="Work Sans"/>
              <a:sym typeface="Work Sans"/>
            </a:endParaRPr>
          </a:p>
        </p:txBody>
      </p:sp>
      <p:sp>
        <p:nvSpPr>
          <p:cNvPr id="526" name="Google Shape;526;p56"/>
          <p:cNvSpPr txBox="1"/>
          <p:nvPr/>
        </p:nvSpPr>
        <p:spPr>
          <a:xfrm>
            <a:off x="353125" y="4645150"/>
            <a:ext cx="22908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pic>
        <p:nvPicPr>
          <p:cNvPr id="527" name="Google Shape;527;p56" descr="http://www.mercamadrid.es/wp-content/uploads/2019/05/Mercado-Central-de-Pescados-mercamadrid-pasillo-1280x720.jpg"/>
          <p:cNvPicPr preferRelativeResize="0"/>
          <p:nvPr/>
        </p:nvPicPr>
        <p:blipFill rotWithShape="1">
          <a:blip r:embed="rId3">
            <a:alphaModFix/>
          </a:blip>
          <a:srcRect/>
          <a:stretch/>
        </p:blipFill>
        <p:spPr>
          <a:xfrm>
            <a:off x="-5600" y="-14225"/>
            <a:ext cx="9140538" cy="5143500"/>
          </a:xfrm>
          <a:prstGeom prst="rect">
            <a:avLst/>
          </a:prstGeom>
          <a:noFill/>
          <a:ln>
            <a:noFill/>
          </a:ln>
        </p:spPr>
      </p:pic>
      <p:sp>
        <p:nvSpPr>
          <p:cNvPr id="528" name="Google Shape;528;p56"/>
          <p:cNvSpPr txBox="1">
            <a:spLocks noGrp="1"/>
          </p:cNvSpPr>
          <p:nvPr>
            <p:ph type="title"/>
          </p:nvPr>
        </p:nvSpPr>
        <p:spPr>
          <a:xfrm>
            <a:off x="311700" y="219900"/>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600" b="1">
                <a:solidFill>
                  <a:srgbClr val="FFFFFF"/>
                </a:solidFill>
                <a:latin typeface="Raleway"/>
                <a:ea typeface="Raleway"/>
                <a:cs typeface="Raleway"/>
                <a:sym typeface="Raleway"/>
              </a:rPr>
              <a:t>case 1</a:t>
            </a:r>
            <a:endParaRPr sz="3600" b="1">
              <a:solidFill>
                <a:srgbClr val="FFFFFF"/>
              </a:solidFill>
              <a:latin typeface="Raleway"/>
              <a:ea typeface="Raleway"/>
              <a:cs typeface="Raleway"/>
              <a:sym typeface="Raleway"/>
            </a:endParaRPr>
          </a:p>
        </p:txBody>
      </p:sp>
      <p:sp>
        <p:nvSpPr>
          <p:cNvPr id="529" name="Google Shape;529;p56"/>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57"/>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21</a:t>
            </a:fld>
            <a:endParaRPr/>
          </a:p>
        </p:txBody>
      </p:sp>
      <p:sp>
        <p:nvSpPr>
          <p:cNvPr id="535" name="Google Shape;535;p57"/>
          <p:cNvSpPr txBox="1"/>
          <p:nvPr/>
        </p:nvSpPr>
        <p:spPr>
          <a:xfrm>
            <a:off x="1800925" y="4645152"/>
            <a:ext cx="2021700" cy="43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536" name="Google Shape;536;p57"/>
          <p:cNvSpPr txBox="1">
            <a:spLocks noGrp="1"/>
          </p:cNvSpPr>
          <p:nvPr>
            <p:ph type="title"/>
          </p:nvPr>
        </p:nvSpPr>
        <p:spPr>
          <a:xfrm>
            <a:off x="311700" y="219900"/>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600" b="1">
                <a:solidFill>
                  <a:srgbClr val="000000"/>
                </a:solidFill>
                <a:latin typeface="Raleway"/>
                <a:ea typeface="Raleway"/>
                <a:cs typeface="Raleway"/>
                <a:sym typeface="Raleway"/>
              </a:rPr>
              <a:t>case 1</a:t>
            </a:r>
            <a:endParaRPr sz="3600" b="1">
              <a:solidFill>
                <a:srgbClr val="000000"/>
              </a:solidFill>
              <a:latin typeface="Raleway"/>
              <a:ea typeface="Raleway"/>
              <a:cs typeface="Raleway"/>
              <a:sym typeface="Raleway"/>
            </a:endParaRPr>
          </a:p>
        </p:txBody>
      </p:sp>
      <p:sp>
        <p:nvSpPr>
          <p:cNvPr id="537" name="Google Shape;537;p57"/>
          <p:cNvSpPr txBox="1"/>
          <p:nvPr/>
        </p:nvSpPr>
        <p:spPr>
          <a:xfrm>
            <a:off x="787225" y="2294575"/>
            <a:ext cx="2021700" cy="723000"/>
          </a:xfrm>
          <a:prstGeom prst="rect">
            <a:avLst/>
          </a:prstGeom>
          <a:solidFill>
            <a:srgbClr val="1155CC"/>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3600" b="1" i="0" u="none" strike="noStrike" cap="none">
                <a:solidFill>
                  <a:srgbClr val="FFFFFF"/>
                </a:solidFill>
                <a:latin typeface="Roboto"/>
                <a:ea typeface="Roboto"/>
                <a:cs typeface="Roboto"/>
                <a:sym typeface="Roboto"/>
              </a:rPr>
              <a:t>Madrid</a:t>
            </a:r>
            <a:endParaRPr sz="3600" b="1" i="0" u="none" strike="noStrike" cap="none">
              <a:solidFill>
                <a:srgbClr val="FFFFFF"/>
              </a:solidFill>
              <a:latin typeface="Roboto"/>
              <a:ea typeface="Roboto"/>
              <a:cs typeface="Roboto"/>
              <a:sym typeface="Roboto"/>
            </a:endParaRPr>
          </a:p>
        </p:txBody>
      </p:sp>
      <p:pic>
        <p:nvPicPr>
          <p:cNvPr id="538" name="Google Shape;538;p57" descr="Image result for GS1 fish"/>
          <p:cNvPicPr preferRelativeResize="0"/>
          <p:nvPr/>
        </p:nvPicPr>
        <p:blipFill rotWithShape="1">
          <a:blip r:embed="rId3">
            <a:alphaModFix/>
          </a:blip>
          <a:srcRect/>
          <a:stretch/>
        </p:blipFill>
        <p:spPr>
          <a:xfrm>
            <a:off x="3037525" y="1106925"/>
            <a:ext cx="4876800" cy="3048000"/>
          </a:xfrm>
          <a:prstGeom prst="rect">
            <a:avLst/>
          </a:prstGeom>
          <a:noFill/>
          <a:ln>
            <a:noFill/>
          </a:ln>
        </p:spPr>
      </p:pic>
      <p:sp>
        <p:nvSpPr>
          <p:cNvPr id="539" name="Google Shape;539;p57"/>
          <p:cNvSpPr txBox="1"/>
          <p:nvPr/>
        </p:nvSpPr>
        <p:spPr>
          <a:xfrm>
            <a:off x="353125" y="4645150"/>
            <a:ext cx="22908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540" name="Google Shape;540;p57"/>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58"/>
          <p:cNvSpPr/>
          <p:nvPr/>
        </p:nvSpPr>
        <p:spPr>
          <a:xfrm>
            <a:off x="-5600" y="1103150"/>
            <a:ext cx="9144000" cy="994500"/>
          </a:xfrm>
          <a:prstGeom prst="rect">
            <a:avLst/>
          </a:prstGeom>
          <a:solidFill>
            <a:srgbClr val="3C78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46" name="Google Shape;546;p58"/>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22</a:t>
            </a:fld>
            <a:endParaRPr/>
          </a:p>
        </p:txBody>
      </p:sp>
      <p:sp>
        <p:nvSpPr>
          <p:cNvPr id="547" name="Google Shape;547;p58"/>
          <p:cNvSpPr txBox="1"/>
          <p:nvPr/>
        </p:nvSpPr>
        <p:spPr>
          <a:xfrm>
            <a:off x="1800925" y="4645152"/>
            <a:ext cx="2021700" cy="43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pic>
        <p:nvPicPr>
          <p:cNvPr id="548" name="Google Shape;548;p58"/>
          <p:cNvPicPr preferRelativeResize="0"/>
          <p:nvPr/>
        </p:nvPicPr>
        <p:blipFill rotWithShape="1">
          <a:blip r:embed="rId3">
            <a:alphaModFix/>
          </a:blip>
          <a:srcRect l="32850" t="55648" r="25327" b="1677"/>
          <a:stretch/>
        </p:blipFill>
        <p:spPr>
          <a:xfrm>
            <a:off x="61350" y="959126"/>
            <a:ext cx="5402413" cy="3307200"/>
          </a:xfrm>
          <a:prstGeom prst="rect">
            <a:avLst/>
          </a:prstGeom>
          <a:noFill/>
          <a:ln>
            <a:noFill/>
          </a:ln>
        </p:spPr>
      </p:pic>
      <p:sp>
        <p:nvSpPr>
          <p:cNvPr id="549" name="Google Shape;549;p58"/>
          <p:cNvSpPr txBox="1"/>
          <p:nvPr/>
        </p:nvSpPr>
        <p:spPr>
          <a:xfrm>
            <a:off x="353125" y="4645150"/>
            <a:ext cx="22908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550" name="Google Shape;550;p58"/>
          <p:cNvSpPr txBox="1"/>
          <p:nvPr/>
        </p:nvSpPr>
        <p:spPr>
          <a:xfrm>
            <a:off x="5391000" y="1103150"/>
            <a:ext cx="3483000" cy="3307200"/>
          </a:xfrm>
          <a:prstGeom prst="rect">
            <a:avLst/>
          </a:prstGeom>
          <a:noFill/>
          <a:ln>
            <a:noFill/>
          </a:ln>
        </p:spPr>
        <p:txBody>
          <a:bodyPr spcFirstLastPara="1" wrap="square" lIns="91425" tIns="91425" rIns="91425" bIns="91425" anchor="t" anchorCtr="0">
            <a:noAutofit/>
          </a:bodyPr>
          <a:lstStyle/>
          <a:p>
            <a:pPr marL="0" marR="0" lvl="0" indent="457200" algn="r" rtl="0">
              <a:lnSpc>
                <a:spcPct val="100000"/>
              </a:lnSpc>
              <a:spcBef>
                <a:spcPts val="0"/>
              </a:spcBef>
              <a:spcAft>
                <a:spcPts val="0"/>
              </a:spcAft>
              <a:buClr>
                <a:srgbClr val="000000"/>
              </a:buClr>
              <a:buSzPts val="1400"/>
              <a:buFont typeface="Arial"/>
              <a:buNone/>
            </a:pPr>
            <a:r>
              <a:rPr lang="en-US" sz="2800" b="1" i="0" u="none" strike="noStrike" cap="none">
                <a:solidFill>
                  <a:srgbClr val="FFFFFF"/>
                </a:solidFill>
                <a:latin typeface="Roboto"/>
                <a:ea typeface="Roboto"/>
                <a:cs typeface="Roboto"/>
                <a:sym typeface="Roboto"/>
              </a:rPr>
              <a:t>B2B2C</a:t>
            </a:r>
            <a:r>
              <a:rPr lang="en-US" sz="2800" b="0" i="0" u="none" strike="noStrike" cap="none">
                <a:solidFill>
                  <a:srgbClr val="FFFFFF"/>
                </a:solidFill>
                <a:latin typeface="Roboto"/>
                <a:ea typeface="Roboto"/>
                <a:cs typeface="Roboto"/>
                <a:sym typeface="Roboto"/>
              </a:rPr>
              <a:t> with e-commerce</a:t>
            </a:r>
            <a:endParaRPr sz="2800" b="0" i="0" u="none" strike="noStrike" cap="none">
              <a:solidFill>
                <a:srgbClr val="FFFFFF"/>
              </a:solidFill>
              <a:latin typeface="Roboto"/>
              <a:ea typeface="Roboto"/>
              <a:cs typeface="Roboto"/>
              <a:sym typeface="Roboto"/>
            </a:endParaRPr>
          </a:p>
          <a:p>
            <a:pPr marL="0" marR="0" lvl="0" indent="457200" algn="r" rtl="0">
              <a:lnSpc>
                <a:spcPct val="100000"/>
              </a:lnSpc>
              <a:spcBef>
                <a:spcPts val="0"/>
              </a:spcBef>
              <a:spcAft>
                <a:spcPts val="0"/>
              </a:spcAft>
              <a:buClr>
                <a:srgbClr val="000000"/>
              </a:buClr>
              <a:buSzPts val="1400"/>
              <a:buFont typeface="Arial"/>
              <a:buNone/>
            </a:pPr>
            <a:endParaRPr sz="2800" b="0" i="0" u="none" strike="noStrike" cap="none">
              <a:solidFill>
                <a:srgbClr val="FFFFFF"/>
              </a:solidFill>
              <a:latin typeface="Roboto"/>
              <a:ea typeface="Roboto"/>
              <a:cs typeface="Roboto"/>
              <a:sym typeface="Roboto"/>
            </a:endParaRPr>
          </a:p>
          <a:p>
            <a:pPr marL="0" marR="0" lvl="0" indent="457200" algn="r" rtl="0">
              <a:lnSpc>
                <a:spcPct val="100000"/>
              </a:lnSpc>
              <a:spcBef>
                <a:spcPts val="0"/>
              </a:spcBef>
              <a:spcAft>
                <a:spcPts val="0"/>
              </a:spcAft>
              <a:buClr>
                <a:srgbClr val="000000"/>
              </a:buClr>
              <a:buSzPts val="1400"/>
              <a:buFont typeface="Arial"/>
              <a:buNone/>
            </a:pPr>
            <a:r>
              <a:rPr lang="en-US" sz="2800" b="1" i="0" u="none" strike="noStrike" cap="none">
                <a:solidFill>
                  <a:srgbClr val="000000"/>
                </a:solidFill>
                <a:latin typeface="Roboto"/>
                <a:ea typeface="Roboto"/>
                <a:cs typeface="Roboto"/>
                <a:sym typeface="Roboto"/>
              </a:rPr>
              <a:t>new channels</a:t>
            </a:r>
            <a:r>
              <a:rPr lang="en-US" sz="2800" b="0" i="0" u="none" strike="noStrike" cap="none">
                <a:solidFill>
                  <a:srgbClr val="000000"/>
                </a:solidFill>
                <a:latin typeface="Roboto"/>
                <a:ea typeface="Roboto"/>
                <a:cs typeface="Roboto"/>
                <a:sym typeface="Roboto"/>
              </a:rPr>
              <a:t> | products</a:t>
            </a:r>
            <a:endParaRPr sz="2800" b="0" i="0" u="none" strike="noStrike" cap="none">
              <a:solidFill>
                <a:srgbClr val="000000"/>
              </a:solidFill>
              <a:latin typeface="Roboto"/>
              <a:ea typeface="Roboto"/>
              <a:cs typeface="Roboto"/>
              <a:sym typeface="Roboto"/>
            </a:endParaRPr>
          </a:p>
          <a:p>
            <a:pPr marL="0" marR="0" lvl="0" indent="457200" algn="r" rtl="0">
              <a:lnSpc>
                <a:spcPct val="100000"/>
              </a:lnSpc>
              <a:spcBef>
                <a:spcPts val="0"/>
              </a:spcBef>
              <a:spcAft>
                <a:spcPts val="0"/>
              </a:spcAft>
              <a:buClr>
                <a:srgbClr val="000000"/>
              </a:buClr>
              <a:buSzPts val="1400"/>
              <a:buFont typeface="Arial"/>
              <a:buNone/>
            </a:pPr>
            <a:r>
              <a:rPr lang="en-US" sz="2800" b="0" i="0" u="none" strike="noStrike" cap="none">
                <a:solidFill>
                  <a:srgbClr val="000000"/>
                </a:solidFill>
                <a:latin typeface="Roboto"/>
                <a:ea typeface="Roboto"/>
                <a:cs typeface="Roboto"/>
                <a:sym typeface="Roboto"/>
              </a:rPr>
              <a:t>| </a:t>
            </a:r>
            <a:r>
              <a:rPr lang="en-US" sz="2800" b="1" i="0" u="none" strike="noStrike" cap="none">
                <a:solidFill>
                  <a:srgbClr val="000000"/>
                </a:solidFill>
                <a:latin typeface="Roboto"/>
                <a:ea typeface="Roboto"/>
                <a:cs typeface="Roboto"/>
                <a:sym typeface="Roboto"/>
              </a:rPr>
              <a:t>processes</a:t>
            </a:r>
            <a:r>
              <a:rPr lang="en-US" sz="2800" b="0" i="0" u="none" strike="noStrike" cap="none">
                <a:solidFill>
                  <a:srgbClr val="000000"/>
                </a:solidFill>
                <a:latin typeface="Roboto"/>
                <a:ea typeface="Roboto"/>
                <a:cs typeface="Roboto"/>
                <a:sym typeface="Roboto"/>
              </a:rPr>
              <a:t> | containers</a:t>
            </a:r>
            <a:endParaRPr sz="10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400"/>
              <a:buFont typeface="Arial"/>
              <a:buNone/>
            </a:pPr>
            <a:endParaRPr sz="3000" b="0" i="0" u="none" strike="noStrike" cap="none">
              <a:solidFill>
                <a:srgbClr val="000000"/>
              </a:solidFill>
              <a:latin typeface="Roboto"/>
              <a:ea typeface="Roboto"/>
              <a:cs typeface="Roboto"/>
              <a:sym typeface="Roboto"/>
            </a:endParaRPr>
          </a:p>
        </p:txBody>
      </p:sp>
      <p:sp>
        <p:nvSpPr>
          <p:cNvPr id="551" name="Google Shape;551;p58"/>
          <p:cNvSpPr txBox="1">
            <a:spLocks noGrp="1"/>
          </p:cNvSpPr>
          <p:nvPr>
            <p:ph type="title"/>
          </p:nvPr>
        </p:nvSpPr>
        <p:spPr>
          <a:xfrm>
            <a:off x="311700" y="219900"/>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600" b="1">
                <a:solidFill>
                  <a:srgbClr val="000000"/>
                </a:solidFill>
                <a:latin typeface="Raleway"/>
                <a:ea typeface="Raleway"/>
                <a:cs typeface="Raleway"/>
                <a:sym typeface="Raleway"/>
              </a:rPr>
              <a:t>case 1</a:t>
            </a:r>
            <a:endParaRPr sz="3600" b="1">
              <a:solidFill>
                <a:srgbClr val="000000"/>
              </a:solidFill>
              <a:latin typeface="Raleway"/>
              <a:ea typeface="Raleway"/>
              <a:cs typeface="Raleway"/>
              <a:sym typeface="Raleway"/>
            </a:endParaRPr>
          </a:p>
        </p:txBody>
      </p:sp>
      <p:sp>
        <p:nvSpPr>
          <p:cNvPr id="552" name="Google Shape;552;p58"/>
          <p:cNvSpPr txBox="1"/>
          <p:nvPr/>
        </p:nvSpPr>
        <p:spPr>
          <a:xfrm>
            <a:off x="1568400" y="1016325"/>
            <a:ext cx="3822600" cy="73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1155CC"/>
                </a:solidFill>
                <a:latin typeface="Roboto"/>
                <a:ea typeface="Roboto"/>
                <a:cs typeface="Roboto"/>
                <a:sym typeface="Roboto"/>
              </a:rPr>
              <a:t>100.000 Tn / year</a:t>
            </a:r>
            <a:endParaRPr sz="3600" b="0" i="0" u="none" strike="noStrike" cap="none">
              <a:solidFill>
                <a:srgbClr val="000000"/>
              </a:solidFill>
              <a:latin typeface="Roboto"/>
              <a:ea typeface="Roboto"/>
              <a:cs typeface="Roboto"/>
              <a:sym typeface="Roboto"/>
            </a:endParaRPr>
          </a:p>
        </p:txBody>
      </p:sp>
      <p:sp>
        <p:nvSpPr>
          <p:cNvPr id="553" name="Google Shape;553;p58"/>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59"/>
          <p:cNvSpPr/>
          <p:nvPr/>
        </p:nvSpPr>
        <p:spPr>
          <a:xfrm>
            <a:off x="-5600" y="3418125"/>
            <a:ext cx="9144000" cy="1088400"/>
          </a:xfrm>
          <a:prstGeom prst="rect">
            <a:avLst/>
          </a:prstGeom>
          <a:solidFill>
            <a:srgbClr val="3C78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59"/>
          <p:cNvSpPr/>
          <p:nvPr/>
        </p:nvSpPr>
        <p:spPr>
          <a:xfrm>
            <a:off x="-5600" y="1055925"/>
            <a:ext cx="9144000" cy="1088400"/>
          </a:xfrm>
          <a:prstGeom prst="rect">
            <a:avLst/>
          </a:prstGeom>
          <a:solidFill>
            <a:srgbClr val="3C78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59"/>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23</a:t>
            </a:fld>
            <a:endParaRPr/>
          </a:p>
        </p:txBody>
      </p:sp>
      <p:sp>
        <p:nvSpPr>
          <p:cNvPr id="561" name="Google Shape;561;p59"/>
          <p:cNvSpPr txBox="1"/>
          <p:nvPr/>
        </p:nvSpPr>
        <p:spPr>
          <a:xfrm>
            <a:off x="1800925" y="4645152"/>
            <a:ext cx="2021700" cy="43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562" name="Google Shape;562;p59"/>
          <p:cNvSpPr txBox="1">
            <a:spLocks noGrp="1"/>
          </p:cNvSpPr>
          <p:nvPr>
            <p:ph type="title"/>
          </p:nvPr>
        </p:nvSpPr>
        <p:spPr>
          <a:xfrm>
            <a:off x="311700" y="219900"/>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600" b="1">
                <a:solidFill>
                  <a:srgbClr val="000000"/>
                </a:solidFill>
                <a:latin typeface="Raleway"/>
                <a:ea typeface="Raleway"/>
                <a:cs typeface="Raleway"/>
                <a:sym typeface="Raleway"/>
              </a:rPr>
              <a:t>case 1</a:t>
            </a:r>
            <a:endParaRPr sz="3600" b="1">
              <a:solidFill>
                <a:srgbClr val="000000"/>
              </a:solidFill>
              <a:latin typeface="Raleway"/>
              <a:ea typeface="Raleway"/>
              <a:cs typeface="Raleway"/>
              <a:sym typeface="Raleway"/>
            </a:endParaRPr>
          </a:p>
        </p:txBody>
      </p:sp>
      <p:sp>
        <p:nvSpPr>
          <p:cNvPr id="563" name="Google Shape;563;p59"/>
          <p:cNvSpPr txBox="1"/>
          <p:nvPr/>
        </p:nvSpPr>
        <p:spPr>
          <a:xfrm>
            <a:off x="353125" y="4645150"/>
            <a:ext cx="22908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564" name="Google Shape;564;p59"/>
          <p:cNvSpPr txBox="1"/>
          <p:nvPr/>
        </p:nvSpPr>
        <p:spPr>
          <a:xfrm>
            <a:off x="353125" y="1034700"/>
            <a:ext cx="8721600" cy="261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3200" b="1" i="0" u="none" strike="noStrike" cap="none">
                <a:solidFill>
                  <a:srgbClr val="FFFFFF"/>
                </a:solidFill>
                <a:latin typeface="Roboto"/>
                <a:ea typeface="Roboto"/>
                <a:cs typeface="Roboto"/>
                <a:sym typeface="Roboto"/>
              </a:rPr>
              <a:t>4 phases</a:t>
            </a:r>
            <a:r>
              <a:rPr lang="en-US" sz="3200" b="0" i="0" u="none" strike="noStrike" cap="none">
                <a:solidFill>
                  <a:srgbClr val="FFFFFF"/>
                </a:solidFill>
                <a:latin typeface="Roboto"/>
                <a:ea typeface="Roboto"/>
                <a:cs typeface="Roboto"/>
                <a:sym typeface="Roboto"/>
              </a:rPr>
              <a:t> </a:t>
            </a:r>
            <a:endParaRPr sz="32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US" sz="2200" b="0" i="0" u="sng" strike="noStrike" cap="none">
                <a:solidFill>
                  <a:srgbClr val="FFFFFF"/>
                </a:solidFill>
                <a:latin typeface="Roboto"/>
                <a:ea typeface="Roboto"/>
                <a:cs typeface="Roboto"/>
                <a:sym typeface="Roboto"/>
              </a:rPr>
              <a:t>mutualized logistics &amp; procedures</a:t>
            </a:r>
            <a:endParaRPr sz="2200" b="0" i="0" u="sng"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200" b="0" i="0" u="sng"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US" sz="3200" b="1" i="0" u="none" strike="noStrike" cap="none">
                <a:solidFill>
                  <a:srgbClr val="000000"/>
                </a:solidFill>
                <a:latin typeface="Roboto"/>
                <a:ea typeface="Roboto"/>
                <a:cs typeface="Roboto"/>
                <a:sym typeface="Roboto"/>
              </a:rPr>
              <a:t>5 contributions</a:t>
            </a:r>
            <a:endParaRPr sz="32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US" sz="3200" b="1" i="0" u="none" strike="noStrike" cap="none">
                <a:solidFill>
                  <a:srgbClr val="1155CC"/>
                </a:solidFill>
                <a:latin typeface="Roboto"/>
                <a:ea typeface="Roboto"/>
                <a:cs typeface="Roboto"/>
                <a:sym typeface="Roboto"/>
              </a:rPr>
              <a:t>from digital exclusion to set the path</a:t>
            </a:r>
            <a:endParaRPr sz="3200" b="1" i="0" u="none" strike="noStrike" cap="none">
              <a:solidFill>
                <a:srgbClr val="1155CC"/>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US" sz="2200" b="0" i="0" u="none" strike="noStrike" cap="none">
                <a:solidFill>
                  <a:srgbClr val="FFFFFF"/>
                </a:solidFill>
                <a:latin typeface="Roboto"/>
                <a:ea typeface="Roboto"/>
                <a:cs typeface="Roboto"/>
                <a:sym typeface="Roboto"/>
              </a:rPr>
              <a:t>→ customization trends</a:t>
            </a:r>
            <a:endParaRPr sz="22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US" sz="2200" b="0" i="0" u="none" strike="noStrike" cap="none">
                <a:solidFill>
                  <a:srgbClr val="FFFFFF"/>
                </a:solidFill>
                <a:latin typeface="Roboto"/>
                <a:ea typeface="Roboto"/>
                <a:cs typeface="Roboto"/>
                <a:sym typeface="Roboto"/>
              </a:rPr>
              <a:t>→ business models</a:t>
            </a:r>
            <a:endParaRPr sz="22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US" sz="2200" b="0" i="0" u="none" strike="noStrike" cap="none">
                <a:solidFill>
                  <a:srgbClr val="FFFFFF"/>
                </a:solidFill>
                <a:latin typeface="Roboto"/>
                <a:ea typeface="Roboto"/>
                <a:cs typeface="Roboto"/>
                <a:sym typeface="Roboto"/>
              </a:rPr>
              <a:t>→ regulation &amp; verification</a:t>
            </a:r>
            <a:endParaRPr sz="22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400"/>
              <a:buFont typeface="Arial"/>
              <a:buNone/>
            </a:pPr>
            <a:endParaRPr sz="3200" b="1" i="0" u="none" strike="noStrike" cap="none">
              <a:solidFill>
                <a:schemeClr val="lt1"/>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400"/>
              <a:buFont typeface="Arial"/>
              <a:buNone/>
            </a:pPr>
            <a:endParaRPr sz="1000" b="1" i="0" u="none" strike="noStrike" cap="none">
              <a:solidFill>
                <a:schemeClr val="lt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565" name="Google Shape;565;p59"/>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60"/>
          <p:cNvPicPr preferRelativeResize="0"/>
          <p:nvPr/>
        </p:nvPicPr>
        <p:blipFill rotWithShape="1">
          <a:blip r:embed="rId3">
            <a:alphaModFix/>
          </a:blip>
          <a:srcRect l="4363" t="30568" r="22914" b="11183"/>
          <a:stretch/>
        </p:blipFill>
        <p:spPr>
          <a:xfrm>
            <a:off x="304800" y="0"/>
            <a:ext cx="8556598" cy="5143499"/>
          </a:xfrm>
          <a:prstGeom prst="rect">
            <a:avLst/>
          </a:prstGeom>
          <a:noFill/>
          <a:ln>
            <a:noFill/>
          </a:ln>
        </p:spPr>
      </p:pic>
      <p:sp>
        <p:nvSpPr>
          <p:cNvPr id="571" name="Google Shape;571;p60"/>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24</a:t>
            </a:fld>
            <a:endParaRPr/>
          </a:p>
        </p:txBody>
      </p:sp>
      <p:sp>
        <p:nvSpPr>
          <p:cNvPr id="572" name="Google Shape;572;p60"/>
          <p:cNvSpPr txBox="1"/>
          <p:nvPr/>
        </p:nvSpPr>
        <p:spPr>
          <a:xfrm>
            <a:off x="1800925" y="4645152"/>
            <a:ext cx="2021700" cy="43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573" name="Google Shape;573;p60"/>
          <p:cNvSpPr txBox="1">
            <a:spLocks noGrp="1"/>
          </p:cNvSpPr>
          <p:nvPr>
            <p:ph type="title"/>
          </p:nvPr>
        </p:nvSpPr>
        <p:spPr>
          <a:xfrm>
            <a:off x="311700" y="219900"/>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600" b="1">
                <a:solidFill>
                  <a:srgbClr val="FFFFFF"/>
                </a:solidFill>
                <a:latin typeface="Raleway"/>
                <a:ea typeface="Raleway"/>
                <a:cs typeface="Raleway"/>
                <a:sym typeface="Raleway"/>
              </a:rPr>
              <a:t>case 2</a:t>
            </a:r>
            <a:endParaRPr sz="3600" b="1">
              <a:solidFill>
                <a:srgbClr val="FFFFFF"/>
              </a:solidFill>
              <a:latin typeface="Raleway"/>
              <a:ea typeface="Raleway"/>
              <a:cs typeface="Raleway"/>
              <a:sym typeface="Raleway"/>
            </a:endParaRPr>
          </a:p>
        </p:txBody>
      </p:sp>
      <p:sp>
        <p:nvSpPr>
          <p:cNvPr id="574" name="Google Shape;574;p60"/>
          <p:cNvSpPr txBox="1"/>
          <p:nvPr/>
        </p:nvSpPr>
        <p:spPr>
          <a:xfrm>
            <a:off x="2514075" y="3448150"/>
            <a:ext cx="3127800" cy="1197000"/>
          </a:xfrm>
          <a:prstGeom prst="rect">
            <a:avLst/>
          </a:prstGeom>
          <a:solidFill>
            <a:srgbClr val="3C78D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3600" b="1" i="0" u="none" strike="noStrike" cap="none">
                <a:solidFill>
                  <a:srgbClr val="FFFFFF"/>
                </a:solidFill>
                <a:latin typeface="Roboto"/>
                <a:ea typeface="Roboto"/>
                <a:cs typeface="Roboto"/>
                <a:sym typeface="Roboto"/>
              </a:rPr>
              <a:t>Namur</a:t>
            </a:r>
            <a:endParaRPr sz="3600" b="1"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300"/>
              <a:buFont typeface="Arial"/>
              <a:buNone/>
            </a:pPr>
            <a:r>
              <a:rPr lang="en-US" sz="3600" b="1" i="0" u="none" strike="noStrike" cap="none">
                <a:solidFill>
                  <a:srgbClr val="FFFFFF"/>
                </a:solidFill>
                <a:latin typeface="Roboto"/>
                <a:ea typeface="Roboto"/>
                <a:cs typeface="Roboto"/>
                <a:sym typeface="Roboto"/>
              </a:rPr>
              <a:t>BENELUX </a:t>
            </a:r>
            <a:endParaRPr sz="3600" b="1" i="0" u="none" strike="noStrike" cap="none">
              <a:solidFill>
                <a:srgbClr val="FFFFFF"/>
              </a:solidFill>
              <a:latin typeface="Roboto"/>
              <a:ea typeface="Roboto"/>
              <a:cs typeface="Roboto"/>
              <a:sym typeface="Roboto"/>
            </a:endParaRPr>
          </a:p>
        </p:txBody>
      </p:sp>
      <p:sp>
        <p:nvSpPr>
          <p:cNvPr id="575" name="Google Shape;575;p60"/>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pic>
        <p:nvPicPr>
          <p:cNvPr id="580" name="Google Shape;580;p61"/>
          <p:cNvPicPr preferRelativeResize="0"/>
          <p:nvPr/>
        </p:nvPicPr>
        <p:blipFill rotWithShape="1">
          <a:blip r:embed="rId3">
            <a:alphaModFix/>
          </a:blip>
          <a:srcRect l="4363" t="30568" r="22914" b="11183"/>
          <a:stretch/>
        </p:blipFill>
        <p:spPr>
          <a:xfrm>
            <a:off x="304800" y="0"/>
            <a:ext cx="8556598" cy="5143499"/>
          </a:xfrm>
          <a:prstGeom prst="rect">
            <a:avLst/>
          </a:prstGeom>
          <a:noFill/>
          <a:ln>
            <a:noFill/>
          </a:ln>
        </p:spPr>
      </p:pic>
      <p:sp>
        <p:nvSpPr>
          <p:cNvPr id="581" name="Google Shape;581;p61"/>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25</a:t>
            </a:fld>
            <a:endParaRPr/>
          </a:p>
        </p:txBody>
      </p:sp>
      <p:sp>
        <p:nvSpPr>
          <p:cNvPr id="582" name="Google Shape;582;p61"/>
          <p:cNvSpPr txBox="1"/>
          <p:nvPr/>
        </p:nvSpPr>
        <p:spPr>
          <a:xfrm>
            <a:off x="1800925" y="4645152"/>
            <a:ext cx="2021700" cy="43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583" name="Google Shape;583;p61"/>
          <p:cNvSpPr txBox="1">
            <a:spLocks noGrp="1"/>
          </p:cNvSpPr>
          <p:nvPr>
            <p:ph type="title"/>
          </p:nvPr>
        </p:nvSpPr>
        <p:spPr>
          <a:xfrm>
            <a:off x="311700" y="219900"/>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600" b="1">
                <a:solidFill>
                  <a:srgbClr val="FFFFFF"/>
                </a:solidFill>
                <a:latin typeface="Raleway"/>
                <a:ea typeface="Raleway"/>
                <a:cs typeface="Raleway"/>
                <a:sym typeface="Raleway"/>
              </a:rPr>
              <a:t>case 2</a:t>
            </a:r>
            <a:endParaRPr sz="3600" b="1">
              <a:solidFill>
                <a:srgbClr val="FFFFFF"/>
              </a:solidFill>
              <a:latin typeface="Raleway"/>
              <a:ea typeface="Raleway"/>
              <a:cs typeface="Raleway"/>
              <a:sym typeface="Raleway"/>
            </a:endParaRPr>
          </a:p>
        </p:txBody>
      </p:sp>
      <p:sp>
        <p:nvSpPr>
          <p:cNvPr id="584" name="Google Shape;584;p61"/>
          <p:cNvSpPr txBox="1"/>
          <p:nvPr/>
        </p:nvSpPr>
        <p:spPr>
          <a:xfrm>
            <a:off x="2514075" y="3448150"/>
            <a:ext cx="3127800" cy="1197000"/>
          </a:xfrm>
          <a:prstGeom prst="rect">
            <a:avLst/>
          </a:prstGeom>
          <a:solidFill>
            <a:srgbClr val="3C78D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3600" b="1" i="0" u="none" strike="noStrike" cap="none">
                <a:solidFill>
                  <a:srgbClr val="FFFFFF"/>
                </a:solidFill>
                <a:latin typeface="Roboto"/>
                <a:ea typeface="Roboto"/>
                <a:cs typeface="Roboto"/>
                <a:sym typeface="Roboto"/>
              </a:rPr>
              <a:t>Namur</a:t>
            </a:r>
            <a:endParaRPr sz="3600" b="1"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300"/>
              <a:buFont typeface="Arial"/>
              <a:buNone/>
            </a:pPr>
            <a:r>
              <a:rPr lang="en-US" sz="3600" b="1" i="0" u="none" strike="noStrike" cap="none">
                <a:solidFill>
                  <a:srgbClr val="FFFFFF"/>
                </a:solidFill>
                <a:latin typeface="Roboto"/>
                <a:ea typeface="Roboto"/>
                <a:cs typeface="Roboto"/>
                <a:sym typeface="Roboto"/>
              </a:rPr>
              <a:t>BENELUX </a:t>
            </a:r>
            <a:endParaRPr sz="3600" b="1" i="0" u="none" strike="noStrike" cap="none">
              <a:solidFill>
                <a:srgbClr val="FFFFFF"/>
              </a:solidFill>
              <a:latin typeface="Roboto"/>
              <a:ea typeface="Roboto"/>
              <a:cs typeface="Roboto"/>
              <a:sym typeface="Roboto"/>
            </a:endParaRPr>
          </a:p>
        </p:txBody>
      </p:sp>
      <p:sp>
        <p:nvSpPr>
          <p:cNvPr id="585" name="Google Shape;585;p61"/>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
        <p:nvSpPr>
          <p:cNvPr id="586" name="Google Shape;586;p61"/>
          <p:cNvSpPr txBox="1"/>
          <p:nvPr/>
        </p:nvSpPr>
        <p:spPr>
          <a:xfrm>
            <a:off x="2232575" y="1767150"/>
            <a:ext cx="4835100" cy="43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800" b="1" i="0" u="none" strike="noStrike" cap="none">
                <a:solidFill>
                  <a:srgbClr val="FFFFFF"/>
                </a:solidFill>
                <a:latin typeface="Work Sans"/>
                <a:ea typeface="Work Sans"/>
                <a:cs typeface="Work Sans"/>
                <a:sym typeface="Work Sans"/>
              </a:rPr>
              <a:t>a scooter is a 18kg parcel</a:t>
            </a:r>
            <a:endParaRPr sz="2800" b="1" i="0" u="none" strike="noStrike" cap="none">
              <a:solidFill>
                <a:srgbClr val="FFFFFF"/>
              </a:solidFill>
              <a:latin typeface="Work Sans"/>
              <a:ea typeface="Work Sans"/>
              <a:cs typeface="Work Sans"/>
              <a:sym typeface="Work Sans"/>
            </a:endParaRPr>
          </a:p>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FFFFFF"/>
              </a:solidFill>
              <a:latin typeface="Work Sans"/>
              <a:ea typeface="Work Sans"/>
              <a:cs typeface="Work Sans"/>
              <a:sym typeface="Work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62"/>
          <p:cNvSpPr txBox="1"/>
          <p:nvPr/>
        </p:nvSpPr>
        <p:spPr>
          <a:xfrm>
            <a:off x="353125" y="4645150"/>
            <a:ext cx="22908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592" name="Google Shape;592;p62"/>
          <p:cNvSpPr/>
          <p:nvPr/>
        </p:nvSpPr>
        <p:spPr>
          <a:xfrm>
            <a:off x="-5600" y="3335600"/>
            <a:ext cx="9144000" cy="7791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p62"/>
          <p:cNvSpPr/>
          <p:nvPr/>
        </p:nvSpPr>
        <p:spPr>
          <a:xfrm>
            <a:off x="-5600" y="1289300"/>
            <a:ext cx="9144000" cy="7077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62"/>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26</a:t>
            </a:fld>
            <a:endParaRPr/>
          </a:p>
        </p:txBody>
      </p:sp>
      <p:sp>
        <p:nvSpPr>
          <p:cNvPr id="595" name="Google Shape;595;p62"/>
          <p:cNvSpPr/>
          <p:nvPr/>
        </p:nvSpPr>
        <p:spPr>
          <a:xfrm>
            <a:off x="311700" y="1078055"/>
            <a:ext cx="2474400" cy="17466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Nunito"/>
              <a:ea typeface="Nunito"/>
              <a:cs typeface="Nunito"/>
              <a:sym typeface="Nunito"/>
            </a:endParaRPr>
          </a:p>
        </p:txBody>
      </p:sp>
      <p:pic>
        <p:nvPicPr>
          <p:cNvPr id="596" name="Google Shape;596;p62"/>
          <p:cNvPicPr preferRelativeResize="0"/>
          <p:nvPr/>
        </p:nvPicPr>
        <p:blipFill rotWithShape="1">
          <a:blip r:embed="rId3">
            <a:alphaModFix/>
          </a:blip>
          <a:srcRect l="14319" t="19237" r="14899" b="21387"/>
          <a:stretch/>
        </p:blipFill>
        <p:spPr>
          <a:xfrm>
            <a:off x="1424707" y="1234101"/>
            <a:ext cx="373533" cy="374407"/>
          </a:xfrm>
          <a:prstGeom prst="rect">
            <a:avLst/>
          </a:prstGeom>
          <a:noFill/>
          <a:ln>
            <a:noFill/>
          </a:ln>
        </p:spPr>
      </p:pic>
      <p:pic>
        <p:nvPicPr>
          <p:cNvPr id="597" name="Google Shape;597;p62"/>
          <p:cNvPicPr preferRelativeResize="0"/>
          <p:nvPr/>
        </p:nvPicPr>
        <p:blipFill rotWithShape="1">
          <a:blip r:embed="rId4">
            <a:alphaModFix/>
          </a:blip>
          <a:srcRect/>
          <a:stretch/>
        </p:blipFill>
        <p:spPr>
          <a:xfrm>
            <a:off x="725982" y="1758991"/>
            <a:ext cx="167986" cy="195307"/>
          </a:xfrm>
          <a:prstGeom prst="rect">
            <a:avLst/>
          </a:prstGeom>
          <a:noFill/>
          <a:ln>
            <a:noFill/>
          </a:ln>
        </p:spPr>
      </p:pic>
      <p:sp>
        <p:nvSpPr>
          <p:cNvPr id="598" name="Google Shape;598;p62"/>
          <p:cNvSpPr/>
          <p:nvPr/>
        </p:nvSpPr>
        <p:spPr>
          <a:xfrm>
            <a:off x="2093604" y="1067373"/>
            <a:ext cx="678300" cy="612900"/>
          </a:xfrm>
          <a:prstGeom prst="ellipse">
            <a:avLst/>
          </a:prstGeom>
          <a:solidFill>
            <a:srgbClr val="D9EAD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en-US" sz="600" b="0" i="0" u="none" strike="noStrike" cap="none">
                <a:solidFill>
                  <a:srgbClr val="000000"/>
                </a:solidFill>
                <a:latin typeface="Work Sans"/>
                <a:ea typeface="Work Sans"/>
                <a:cs typeface="Work Sans"/>
                <a:sym typeface="Work Sans"/>
              </a:rPr>
              <a:t>HUB</a:t>
            </a:r>
            <a:endParaRPr sz="600" b="0" i="0" u="none" strike="noStrike" cap="none">
              <a:solidFill>
                <a:srgbClr val="000000"/>
              </a:solidFill>
              <a:latin typeface="Work Sans"/>
              <a:ea typeface="Work Sans"/>
              <a:cs typeface="Work Sans"/>
              <a:sym typeface="Work Sans"/>
            </a:endParaRPr>
          </a:p>
        </p:txBody>
      </p:sp>
      <p:pic>
        <p:nvPicPr>
          <p:cNvPr id="599" name="Google Shape;599;p62"/>
          <p:cNvPicPr preferRelativeResize="0"/>
          <p:nvPr/>
        </p:nvPicPr>
        <p:blipFill rotWithShape="1">
          <a:blip r:embed="rId4">
            <a:alphaModFix/>
          </a:blip>
          <a:srcRect/>
          <a:stretch/>
        </p:blipFill>
        <p:spPr>
          <a:xfrm>
            <a:off x="1129344" y="1157226"/>
            <a:ext cx="167986" cy="195307"/>
          </a:xfrm>
          <a:prstGeom prst="rect">
            <a:avLst/>
          </a:prstGeom>
          <a:noFill/>
          <a:ln>
            <a:noFill/>
          </a:ln>
        </p:spPr>
      </p:pic>
      <p:pic>
        <p:nvPicPr>
          <p:cNvPr id="600" name="Google Shape;600;p62"/>
          <p:cNvPicPr preferRelativeResize="0"/>
          <p:nvPr/>
        </p:nvPicPr>
        <p:blipFill rotWithShape="1">
          <a:blip r:embed="rId4">
            <a:alphaModFix/>
          </a:blip>
          <a:srcRect/>
          <a:stretch/>
        </p:blipFill>
        <p:spPr>
          <a:xfrm>
            <a:off x="1198943" y="1852268"/>
            <a:ext cx="167986" cy="195307"/>
          </a:xfrm>
          <a:prstGeom prst="rect">
            <a:avLst/>
          </a:prstGeom>
          <a:noFill/>
          <a:ln>
            <a:noFill/>
          </a:ln>
        </p:spPr>
      </p:pic>
      <p:pic>
        <p:nvPicPr>
          <p:cNvPr id="601" name="Google Shape;601;p62"/>
          <p:cNvPicPr preferRelativeResize="0"/>
          <p:nvPr/>
        </p:nvPicPr>
        <p:blipFill rotWithShape="1">
          <a:blip r:embed="rId4">
            <a:alphaModFix/>
          </a:blip>
          <a:srcRect/>
          <a:stretch/>
        </p:blipFill>
        <p:spPr>
          <a:xfrm>
            <a:off x="1793680" y="2024123"/>
            <a:ext cx="167986" cy="195307"/>
          </a:xfrm>
          <a:prstGeom prst="rect">
            <a:avLst/>
          </a:prstGeom>
          <a:noFill/>
          <a:ln>
            <a:noFill/>
          </a:ln>
        </p:spPr>
      </p:pic>
      <p:pic>
        <p:nvPicPr>
          <p:cNvPr id="602" name="Google Shape;602;p62"/>
          <p:cNvPicPr preferRelativeResize="0"/>
          <p:nvPr/>
        </p:nvPicPr>
        <p:blipFill rotWithShape="1">
          <a:blip r:embed="rId4">
            <a:alphaModFix/>
          </a:blip>
          <a:srcRect/>
          <a:stretch/>
        </p:blipFill>
        <p:spPr>
          <a:xfrm>
            <a:off x="1691796" y="1718662"/>
            <a:ext cx="167986" cy="195307"/>
          </a:xfrm>
          <a:prstGeom prst="rect">
            <a:avLst/>
          </a:prstGeom>
          <a:noFill/>
          <a:ln>
            <a:noFill/>
          </a:ln>
        </p:spPr>
      </p:pic>
      <p:sp>
        <p:nvSpPr>
          <p:cNvPr id="603" name="Google Shape;603;p62"/>
          <p:cNvSpPr/>
          <p:nvPr/>
        </p:nvSpPr>
        <p:spPr>
          <a:xfrm>
            <a:off x="636007" y="1344256"/>
            <a:ext cx="493800" cy="374100"/>
          </a:xfrm>
          <a:prstGeom prst="ellipse">
            <a:avLst/>
          </a:prstGeom>
          <a:solidFill>
            <a:srgbClr val="FF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en-US" sz="600" b="0" i="0" u="none" strike="noStrike" cap="none">
                <a:solidFill>
                  <a:srgbClr val="000000"/>
                </a:solidFill>
                <a:latin typeface="Work Sans"/>
                <a:ea typeface="Work Sans"/>
                <a:cs typeface="Work Sans"/>
                <a:sym typeface="Work Sans"/>
              </a:rPr>
              <a:t>hot spot</a:t>
            </a:r>
            <a:endParaRPr sz="600" b="0" i="0" u="none" strike="noStrike" cap="none">
              <a:solidFill>
                <a:srgbClr val="000000"/>
              </a:solidFill>
              <a:latin typeface="Work Sans"/>
              <a:ea typeface="Work Sans"/>
              <a:cs typeface="Work Sans"/>
              <a:sym typeface="Work Sans"/>
            </a:endParaRPr>
          </a:p>
        </p:txBody>
      </p:sp>
      <p:sp>
        <p:nvSpPr>
          <p:cNvPr id="604" name="Google Shape;604;p62"/>
          <p:cNvSpPr/>
          <p:nvPr/>
        </p:nvSpPr>
        <p:spPr>
          <a:xfrm>
            <a:off x="1376757" y="2329585"/>
            <a:ext cx="493800" cy="374100"/>
          </a:xfrm>
          <a:prstGeom prst="ellipse">
            <a:avLst/>
          </a:prstGeom>
          <a:solidFill>
            <a:srgbClr val="FF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en-US" sz="600" b="0" i="0" u="none" strike="noStrike" cap="none">
                <a:solidFill>
                  <a:srgbClr val="000000"/>
                </a:solidFill>
                <a:latin typeface="Work Sans"/>
                <a:ea typeface="Work Sans"/>
                <a:cs typeface="Work Sans"/>
                <a:sym typeface="Work Sans"/>
              </a:rPr>
              <a:t>hot spot</a:t>
            </a:r>
            <a:endParaRPr sz="600" b="0" i="0" u="none" strike="noStrike" cap="none">
              <a:solidFill>
                <a:srgbClr val="000000"/>
              </a:solidFill>
              <a:latin typeface="Work Sans"/>
              <a:ea typeface="Work Sans"/>
              <a:cs typeface="Work Sans"/>
              <a:sym typeface="Work Sans"/>
            </a:endParaRPr>
          </a:p>
        </p:txBody>
      </p:sp>
      <p:sp>
        <p:nvSpPr>
          <p:cNvPr id="605" name="Google Shape;605;p62"/>
          <p:cNvSpPr/>
          <p:nvPr/>
        </p:nvSpPr>
        <p:spPr>
          <a:xfrm>
            <a:off x="1800084" y="969850"/>
            <a:ext cx="493800" cy="374100"/>
          </a:xfrm>
          <a:prstGeom prst="ellipse">
            <a:avLst/>
          </a:prstGeom>
          <a:solidFill>
            <a:srgbClr val="FF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en-US" sz="600" b="0" i="0" u="none" strike="noStrike" cap="none">
                <a:solidFill>
                  <a:srgbClr val="000000"/>
                </a:solidFill>
                <a:latin typeface="Work Sans"/>
                <a:ea typeface="Work Sans"/>
                <a:cs typeface="Work Sans"/>
                <a:sym typeface="Work Sans"/>
              </a:rPr>
              <a:t>hot spot</a:t>
            </a:r>
            <a:endParaRPr sz="600" b="0" i="0" u="none" strike="noStrike" cap="none">
              <a:solidFill>
                <a:srgbClr val="000000"/>
              </a:solidFill>
              <a:latin typeface="Work Sans"/>
              <a:ea typeface="Work Sans"/>
              <a:cs typeface="Work Sans"/>
              <a:sym typeface="Work Sans"/>
            </a:endParaRPr>
          </a:p>
        </p:txBody>
      </p:sp>
      <p:pic>
        <p:nvPicPr>
          <p:cNvPr id="606" name="Google Shape;606;p62"/>
          <p:cNvPicPr preferRelativeResize="0"/>
          <p:nvPr/>
        </p:nvPicPr>
        <p:blipFill rotWithShape="1">
          <a:blip r:embed="rId3">
            <a:alphaModFix/>
          </a:blip>
          <a:srcRect l="14319" t="19237" r="14899" b="21387"/>
          <a:stretch/>
        </p:blipFill>
        <p:spPr>
          <a:xfrm flipH="1">
            <a:off x="2171854" y="1809909"/>
            <a:ext cx="462079" cy="374407"/>
          </a:xfrm>
          <a:prstGeom prst="rect">
            <a:avLst/>
          </a:prstGeom>
          <a:noFill/>
          <a:ln>
            <a:noFill/>
          </a:ln>
        </p:spPr>
      </p:pic>
      <p:pic>
        <p:nvPicPr>
          <p:cNvPr id="607" name="Google Shape;607;p62"/>
          <p:cNvPicPr preferRelativeResize="0"/>
          <p:nvPr/>
        </p:nvPicPr>
        <p:blipFill rotWithShape="1">
          <a:blip r:embed="rId3">
            <a:alphaModFix/>
          </a:blip>
          <a:srcRect l="14319" t="19237" r="14899" b="21387"/>
          <a:stretch/>
        </p:blipFill>
        <p:spPr>
          <a:xfrm>
            <a:off x="577550" y="2094765"/>
            <a:ext cx="373533" cy="374407"/>
          </a:xfrm>
          <a:prstGeom prst="rect">
            <a:avLst/>
          </a:prstGeom>
          <a:noFill/>
          <a:ln>
            <a:noFill/>
          </a:ln>
        </p:spPr>
      </p:pic>
      <p:sp>
        <p:nvSpPr>
          <p:cNvPr id="608" name="Google Shape;608;p62"/>
          <p:cNvSpPr/>
          <p:nvPr/>
        </p:nvSpPr>
        <p:spPr>
          <a:xfrm>
            <a:off x="658606" y="2547295"/>
            <a:ext cx="708300" cy="195300"/>
          </a:xfrm>
          <a:prstGeom prst="ellipse">
            <a:avLst/>
          </a:prstGeom>
          <a:solidFill>
            <a:srgbClr val="FFD96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en-US" sz="600" b="0" i="0" u="none" strike="noStrike" cap="none">
                <a:solidFill>
                  <a:srgbClr val="000000"/>
                </a:solidFill>
                <a:latin typeface="Work Sans"/>
                <a:ea typeface="Work Sans"/>
                <a:cs typeface="Work Sans"/>
                <a:sym typeface="Work Sans"/>
              </a:rPr>
              <a:t>delivery</a:t>
            </a:r>
            <a:endParaRPr sz="600" b="0" i="0" u="none" strike="noStrike" cap="none">
              <a:solidFill>
                <a:srgbClr val="000000"/>
              </a:solidFill>
              <a:latin typeface="Work Sans"/>
              <a:ea typeface="Work Sans"/>
              <a:cs typeface="Work Sans"/>
              <a:sym typeface="Work Sans"/>
            </a:endParaRPr>
          </a:p>
        </p:txBody>
      </p:sp>
      <p:sp>
        <p:nvSpPr>
          <p:cNvPr id="609" name="Google Shape;609;p62"/>
          <p:cNvSpPr/>
          <p:nvPr/>
        </p:nvSpPr>
        <p:spPr>
          <a:xfrm>
            <a:off x="1976842" y="2469164"/>
            <a:ext cx="568500" cy="245700"/>
          </a:xfrm>
          <a:prstGeom prst="ellipse">
            <a:avLst/>
          </a:prstGeom>
          <a:solidFill>
            <a:srgbClr val="FFD96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en-US" sz="600" b="0" i="0" u="none" strike="noStrike" cap="none">
                <a:solidFill>
                  <a:srgbClr val="000000"/>
                </a:solidFill>
                <a:latin typeface="Work Sans"/>
                <a:ea typeface="Work Sans"/>
                <a:cs typeface="Work Sans"/>
                <a:sym typeface="Work Sans"/>
              </a:rPr>
              <a:t>pick-up</a:t>
            </a:r>
            <a:endParaRPr sz="600" b="0" i="0" u="none" strike="noStrike" cap="none">
              <a:solidFill>
                <a:srgbClr val="000000"/>
              </a:solidFill>
              <a:latin typeface="Work Sans"/>
              <a:ea typeface="Work Sans"/>
              <a:cs typeface="Work Sans"/>
              <a:sym typeface="Work Sans"/>
            </a:endParaRPr>
          </a:p>
        </p:txBody>
      </p:sp>
      <p:cxnSp>
        <p:nvCxnSpPr>
          <p:cNvPr id="610" name="Google Shape;610;p62"/>
          <p:cNvCxnSpPr>
            <a:stCxn id="596" idx="3"/>
            <a:endCxn id="605" idx="3"/>
          </p:cNvCxnSpPr>
          <p:nvPr/>
        </p:nvCxnSpPr>
        <p:spPr>
          <a:xfrm rot="10800000" flipH="1">
            <a:off x="1798240" y="1289304"/>
            <a:ext cx="74100" cy="132000"/>
          </a:xfrm>
          <a:prstGeom prst="straightConnector1">
            <a:avLst/>
          </a:prstGeom>
          <a:noFill/>
          <a:ln w="9525" cap="flat" cmpd="sng">
            <a:solidFill>
              <a:srgbClr val="595959"/>
            </a:solidFill>
            <a:prstDash val="solid"/>
            <a:round/>
            <a:headEnd type="none" w="sm" len="sm"/>
            <a:tailEnd type="none" w="sm" len="sm"/>
          </a:ln>
        </p:spPr>
      </p:cxnSp>
      <p:cxnSp>
        <p:nvCxnSpPr>
          <p:cNvPr id="611" name="Google Shape;611;p62"/>
          <p:cNvCxnSpPr>
            <a:stCxn id="596" idx="1"/>
            <a:endCxn id="599" idx="3"/>
          </p:cNvCxnSpPr>
          <p:nvPr/>
        </p:nvCxnSpPr>
        <p:spPr>
          <a:xfrm rot="10800000">
            <a:off x="1297207" y="1254804"/>
            <a:ext cx="127500" cy="166500"/>
          </a:xfrm>
          <a:prstGeom prst="straightConnector1">
            <a:avLst/>
          </a:prstGeom>
          <a:noFill/>
          <a:ln w="9525" cap="flat" cmpd="sng">
            <a:solidFill>
              <a:srgbClr val="595959"/>
            </a:solidFill>
            <a:prstDash val="solid"/>
            <a:round/>
            <a:headEnd type="none" w="sm" len="sm"/>
            <a:tailEnd type="none" w="sm" len="sm"/>
          </a:ln>
        </p:spPr>
      </p:cxnSp>
      <p:cxnSp>
        <p:nvCxnSpPr>
          <p:cNvPr id="612" name="Google Shape;612;p62"/>
          <p:cNvCxnSpPr>
            <a:stCxn id="596" idx="2"/>
            <a:endCxn id="600" idx="3"/>
          </p:cNvCxnSpPr>
          <p:nvPr/>
        </p:nvCxnSpPr>
        <p:spPr>
          <a:xfrm flipH="1">
            <a:off x="1366973" y="1608508"/>
            <a:ext cx="244500" cy="341400"/>
          </a:xfrm>
          <a:prstGeom prst="straightConnector1">
            <a:avLst/>
          </a:prstGeom>
          <a:noFill/>
          <a:ln w="9525" cap="flat" cmpd="sng">
            <a:solidFill>
              <a:srgbClr val="595959"/>
            </a:solidFill>
            <a:prstDash val="solid"/>
            <a:round/>
            <a:headEnd type="none" w="sm" len="sm"/>
            <a:tailEnd type="none" w="sm" len="sm"/>
          </a:ln>
        </p:spPr>
      </p:cxnSp>
      <p:cxnSp>
        <p:nvCxnSpPr>
          <p:cNvPr id="613" name="Google Shape;613;p62"/>
          <p:cNvCxnSpPr>
            <a:stCxn id="606" idx="2"/>
            <a:endCxn id="609" idx="0"/>
          </p:cNvCxnSpPr>
          <p:nvPr/>
        </p:nvCxnSpPr>
        <p:spPr>
          <a:xfrm flipH="1">
            <a:off x="2260994" y="2184316"/>
            <a:ext cx="141900" cy="284700"/>
          </a:xfrm>
          <a:prstGeom prst="straightConnector1">
            <a:avLst/>
          </a:prstGeom>
          <a:noFill/>
          <a:ln w="9525" cap="flat" cmpd="sng">
            <a:solidFill>
              <a:srgbClr val="595959"/>
            </a:solidFill>
            <a:prstDash val="solid"/>
            <a:round/>
            <a:headEnd type="none" w="sm" len="sm"/>
            <a:tailEnd type="none" w="sm" len="sm"/>
          </a:ln>
        </p:spPr>
      </p:cxnSp>
      <p:cxnSp>
        <p:nvCxnSpPr>
          <p:cNvPr id="614" name="Google Shape;614;p62"/>
          <p:cNvCxnSpPr>
            <a:stCxn id="606" idx="3"/>
            <a:endCxn id="601" idx="3"/>
          </p:cNvCxnSpPr>
          <p:nvPr/>
        </p:nvCxnSpPr>
        <p:spPr>
          <a:xfrm flipH="1">
            <a:off x="1961554" y="1997112"/>
            <a:ext cx="210300" cy="124800"/>
          </a:xfrm>
          <a:prstGeom prst="straightConnector1">
            <a:avLst/>
          </a:prstGeom>
          <a:noFill/>
          <a:ln w="9525" cap="flat" cmpd="sng">
            <a:solidFill>
              <a:srgbClr val="595959"/>
            </a:solidFill>
            <a:prstDash val="solid"/>
            <a:round/>
            <a:headEnd type="none" w="sm" len="sm"/>
            <a:tailEnd type="none" w="sm" len="sm"/>
          </a:ln>
        </p:spPr>
      </p:cxnSp>
      <p:cxnSp>
        <p:nvCxnSpPr>
          <p:cNvPr id="615" name="Google Shape;615;p62"/>
          <p:cNvCxnSpPr>
            <a:stCxn id="606" idx="0"/>
            <a:endCxn id="598" idx="4"/>
          </p:cNvCxnSpPr>
          <p:nvPr/>
        </p:nvCxnSpPr>
        <p:spPr>
          <a:xfrm rot="10800000" flipH="1">
            <a:off x="2402894" y="1680309"/>
            <a:ext cx="30000" cy="129600"/>
          </a:xfrm>
          <a:prstGeom prst="straightConnector1">
            <a:avLst/>
          </a:prstGeom>
          <a:noFill/>
          <a:ln w="9525" cap="flat" cmpd="sng">
            <a:solidFill>
              <a:srgbClr val="595959"/>
            </a:solidFill>
            <a:prstDash val="solid"/>
            <a:round/>
            <a:headEnd type="none" w="sm" len="sm"/>
            <a:tailEnd type="none" w="sm" len="sm"/>
          </a:ln>
        </p:spPr>
      </p:cxnSp>
      <p:cxnSp>
        <p:nvCxnSpPr>
          <p:cNvPr id="616" name="Google Shape;616;p62"/>
          <p:cNvCxnSpPr>
            <a:stCxn id="607" idx="3"/>
            <a:endCxn id="597" idx="2"/>
          </p:cNvCxnSpPr>
          <p:nvPr/>
        </p:nvCxnSpPr>
        <p:spPr>
          <a:xfrm rot="10800000">
            <a:off x="810083" y="1954368"/>
            <a:ext cx="141000" cy="327600"/>
          </a:xfrm>
          <a:prstGeom prst="straightConnector1">
            <a:avLst/>
          </a:prstGeom>
          <a:noFill/>
          <a:ln w="9525" cap="flat" cmpd="sng">
            <a:solidFill>
              <a:srgbClr val="595959"/>
            </a:solidFill>
            <a:prstDash val="solid"/>
            <a:round/>
            <a:headEnd type="none" w="sm" len="sm"/>
            <a:tailEnd type="none" w="sm" len="sm"/>
          </a:ln>
        </p:spPr>
      </p:cxnSp>
      <p:cxnSp>
        <p:nvCxnSpPr>
          <p:cNvPr id="617" name="Google Shape;617;p62"/>
          <p:cNvCxnSpPr>
            <a:stCxn id="607" idx="3"/>
            <a:endCxn id="608" idx="0"/>
          </p:cNvCxnSpPr>
          <p:nvPr/>
        </p:nvCxnSpPr>
        <p:spPr>
          <a:xfrm>
            <a:off x="951083" y="2281968"/>
            <a:ext cx="61800" cy="265200"/>
          </a:xfrm>
          <a:prstGeom prst="straightConnector1">
            <a:avLst/>
          </a:prstGeom>
          <a:noFill/>
          <a:ln w="9525" cap="flat" cmpd="sng">
            <a:solidFill>
              <a:srgbClr val="595959"/>
            </a:solidFill>
            <a:prstDash val="solid"/>
            <a:round/>
            <a:headEnd type="none" w="sm" len="sm"/>
            <a:tailEnd type="none" w="sm" len="sm"/>
          </a:ln>
        </p:spPr>
      </p:cxnSp>
      <p:cxnSp>
        <p:nvCxnSpPr>
          <p:cNvPr id="618" name="Google Shape;618;p62"/>
          <p:cNvCxnSpPr>
            <a:stCxn id="607" idx="3"/>
            <a:endCxn id="604" idx="1"/>
          </p:cNvCxnSpPr>
          <p:nvPr/>
        </p:nvCxnSpPr>
        <p:spPr>
          <a:xfrm>
            <a:off x="951083" y="2281968"/>
            <a:ext cx="498000" cy="102300"/>
          </a:xfrm>
          <a:prstGeom prst="straightConnector1">
            <a:avLst/>
          </a:prstGeom>
          <a:noFill/>
          <a:ln w="9525" cap="flat" cmpd="sng">
            <a:solidFill>
              <a:srgbClr val="595959"/>
            </a:solidFill>
            <a:prstDash val="solid"/>
            <a:round/>
            <a:headEnd type="none" w="sm" len="sm"/>
            <a:tailEnd type="none" w="sm" len="sm"/>
          </a:ln>
        </p:spPr>
      </p:cxnSp>
      <p:sp>
        <p:nvSpPr>
          <p:cNvPr id="619" name="Google Shape;619;p62"/>
          <p:cNvSpPr txBox="1">
            <a:spLocks noGrp="1"/>
          </p:cNvSpPr>
          <p:nvPr>
            <p:ph type="title"/>
          </p:nvPr>
        </p:nvSpPr>
        <p:spPr>
          <a:xfrm>
            <a:off x="311700" y="219900"/>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600" b="1">
                <a:solidFill>
                  <a:srgbClr val="000000"/>
                </a:solidFill>
                <a:latin typeface="Roboto"/>
                <a:ea typeface="Roboto"/>
                <a:cs typeface="Roboto"/>
                <a:sym typeface="Roboto"/>
              </a:rPr>
              <a:t>CASE 2</a:t>
            </a:r>
            <a:endParaRPr sz="3600" b="1">
              <a:solidFill>
                <a:srgbClr val="000000"/>
              </a:solidFill>
              <a:latin typeface="Roboto"/>
              <a:ea typeface="Roboto"/>
              <a:cs typeface="Roboto"/>
              <a:sym typeface="Roboto"/>
            </a:endParaRPr>
          </a:p>
        </p:txBody>
      </p:sp>
      <p:sp>
        <p:nvSpPr>
          <p:cNvPr id="620" name="Google Shape;620;p62"/>
          <p:cNvSpPr txBox="1"/>
          <p:nvPr/>
        </p:nvSpPr>
        <p:spPr>
          <a:xfrm>
            <a:off x="2993150" y="1332775"/>
            <a:ext cx="5839200" cy="239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800" b="1" i="0" u="none" strike="noStrike" cap="none">
                <a:solidFill>
                  <a:srgbClr val="FFFFFF"/>
                </a:solidFill>
                <a:latin typeface="Roboto"/>
                <a:ea typeface="Roboto"/>
                <a:cs typeface="Roboto"/>
                <a:sym typeface="Roboto"/>
              </a:rPr>
              <a:t>Operational </a:t>
            </a:r>
            <a:r>
              <a:rPr lang="en-US" sz="1400" b="0" i="1" u="none" strike="noStrike" cap="none">
                <a:solidFill>
                  <a:srgbClr val="FFFFFF"/>
                </a:solidFill>
                <a:latin typeface="Roboto"/>
                <a:ea typeface="Roboto"/>
                <a:cs typeface="Roboto"/>
                <a:sym typeface="Roboto"/>
              </a:rPr>
              <a:t>beyond cycle hunting</a:t>
            </a:r>
            <a:r>
              <a:rPr lang="en-US" sz="1400" b="1" i="0" u="none" strike="noStrike" cap="none">
                <a:solidFill>
                  <a:srgbClr val="FFFFFF"/>
                </a:solidFill>
                <a:latin typeface="Roboto"/>
                <a:ea typeface="Roboto"/>
                <a:cs typeface="Roboto"/>
                <a:sym typeface="Roboto"/>
              </a:rPr>
              <a:t> </a:t>
            </a:r>
            <a:endParaRPr sz="1400" b="1"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Roboto"/>
                <a:ea typeface="Roboto"/>
                <a:cs typeface="Roboto"/>
                <a:sym typeface="Roboto"/>
              </a:rPr>
              <a:t>Business development</a:t>
            </a:r>
            <a:r>
              <a:rPr lang="en-US" sz="1400" b="0" i="0" u="none" strike="noStrike" cap="none">
                <a:solidFill>
                  <a:schemeClr val="dk1"/>
                </a:solidFill>
                <a:latin typeface="Roboto"/>
                <a:ea typeface="Roboto"/>
                <a:cs typeface="Roboto"/>
                <a:sym typeface="Roboto"/>
              </a:rPr>
              <a:t> extend portfolio &amp; geo</a:t>
            </a:r>
            <a:endParaRPr sz="14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Work Sans"/>
                <a:ea typeface="Work Sans"/>
                <a:cs typeface="Work Sans"/>
                <a:sym typeface="Work Sans"/>
              </a:rPr>
              <a:t>Business model(s)</a:t>
            </a:r>
            <a:r>
              <a:rPr lang="en-US" sz="1400" b="1" i="0" u="none" strike="noStrike" cap="none">
                <a:solidFill>
                  <a:srgbClr val="FFFFFF"/>
                </a:solidFill>
                <a:latin typeface="Work Sans"/>
                <a:ea typeface="Work Sans"/>
                <a:cs typeface="Work Sans"/>
                <a:sym typeface="Work Sans"/>
              </a:rPr>
              <a:t> </a:t>
            </a:r>
            <a:r>
              <a:rPr lang="en-US" sz="1400" b="0" i="1" u="none" strike="noStrike" cap="none">
                <a:solidFill>
                  <a:srgbClr val="FFFFFF"/>
                </a:solidFill>
                <a:latin typeface="Work Sans"/>
                <a:ea typeface="Work Sans"/>
                <a:cs typeface="Work Sans"/>
                <a:sym typeface="Work Sans"/>
              </a:rPr>
              <a:t>systematise &amp; scalability </a:t>
            </a:r>
            <a:endParaRPr sz="14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br>
              <a:rPr lang="en-US" sz="1400" b="0" i="0" u="none" strike="noStrike" cap="none">
                <a:solidFill>
                  <a:srgbClr val="FFFFFF"/>
                </a:solidFill>
                <a:latin typeface="Roboto"/>
                <a:ea typeface="Roboto"/>
                <a:cs typeface="Roboto"/>
                <a:sym typeface="Roboto"/>
              </a:rPr>
            </a:br>
            <a:endParaRPr sz="1400" b="0" i="0" u="none" strike="noStrike" cap="none">
              <a:solidFill>
                <a:srgbClr val="FFFFFF"/>
              </a:solidFill>
              <a:latin typeface="Roboto"/>
              <a:ea typeface="Roboto"/>
              <a:cs typeface="Roboto"/>
              <a:sym typeface="Roboto"/>
            </a:endParaRPr>
          </a:p>
        </p:txBody>
      </p:sp>
      <p:sp>
        <p:nvSpPr>
          <p:cNvPr id="621" name="Google Shape;621;p62"/>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63"/>
          <p:cNvSpPr txBox="1"/>
          <p:nvPr/>
        </p:nvSpPr>
        <p:spPr>
          <a:xfrm>
            <a:off x="5164850" y="4445925"/>
            <a:ext cx="2551500" cy="43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Work Sans"/>
                <a:ea typeface="Work Sans"/>
                <a:cs typeface="Work Sans"/>
                <a:sym typeface="Work Sans"/>
              </a:rPr>
              <a:t>a scooter is a 18kg parcel</a:t>
            </a:r>
            <a:endParaRPr sz="1400" b="1" i="0" u="none" strike="noStrike" cap="none">
              <a:solidFill>
                <a:srgbClr val="FFFFFF"/>
              </a:solidFill>
              <a:latin typeface="Work Sans"/>
              <a:ea typeface="Work Sans"/>
              <a:cs typeface="Work Sans"/>
              <a:sym typeface="Work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Work Sans"/>
              <a:ea typeface="Work Sans"/>
              <a:cs typeface="Work Sans"/>
              <a:sym typeface="Work Sans"/>
            </a:endParaRPr>
          </a:p>
        </p:txBody>
      </p:sp>
      <p:sp>
        <p:nvSpPr>
          <p:cNvPr id="627" name="Google Shape;627;p63"/>
          <p:cNvSpPr/>
          <p:nvPr/>
        </p:nvSpPr>
        <p:spPr>
          <a:xfrm>
            <a:off x="-5600" y="827325"/>
            <a:ext cx="9144000" cy="8892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63"/>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27</a:t>
            </a:fld>
            <a:endParaRPr/>
          </a:p>
        </p:txBody>
      </p:sp>
      <p:sp>
        <p:nvSpPr>
          <p:cNvPr id="629" name="Google Shape;629;p63"/>
          <p:cNvSpPr txBox="1"/>
          <p:nvPr/>
        </p:nvSpPr>
        <p:spPr>
          <a:xfrm>
            <a:off x="1800925" y="4645152"/>
            <a:ext cx="2021700" cy="43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rgbClr val="000000"/>
                </a:solidFill>
                <a:latin typeface="Roboto"/>
                <a:ea typeface="Roboto"/>
                <a:cs typeface="Roboto"/>
                <a:sym typeface="Roboto"/>
              </a:rPr>
              <a:t>CAPILLAR.IT</a:t>
            </a:r>
            <a:endParaRPr sz="900" b="0" i="0" u="none" strike="noStrike" cap="none">
              <a:solidFill>
                <a:srgbClr val="000000"/>
              </a:solidFill>
              <a:latin typeface="Roboto"/>
              <a:ea typeface="Roboto"/>
              <a:cs typeface="Roboto"/>
              <a:sym typeface="Roboto"/>
            </a:endParaRPr>
          </a:p>
        </p:txBody>
      </p:sp>
      <p:sp>
        <p:nvSpPr>
          <p:cNvPr id="630" name="Google Shape;630;p63"/>
          <p:cNvSpPr txBox="1">
            <a:spLocks noGrp="1"/>
          </p:cNvSpPr>
          <p:nvPr>
            <p:ph type="title"/>
          </p:nvPr>
        </p:nvSpPr>
        <p:spPr>
          <a:xfrm>
            <a:off x="311700" y="219900"/>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600" b="1">
                <a:solidFill>
                  <a:srgbClr val="000000"/>
                </a:solidFill>
                <a:latin typeface="Roboto"/>
                <a:ea typeface="Roboto"/>
                <a:cs typeface="Roboto"/>
                <a:sym typeface="Roboto"/>
              </a:rPr>
              <a:t>CASE 2</a:t>
            </a:r>
            <a:endParaRPr sz="3600" b="1">
              <a:solidFill>
                <a:srgbClr val="000000"/>
              </a:solidFill>
              <a:latin typeface="Roboto"/>
              <a:ea typeface="Roboto"/>
              <a:cs typeface="Roboto"/>
              <a:sym typeface="Roboto"/>
            </a:endParaRPr>
          </a:p>
        </p:txBody>
      </p:sp>
      <p:pic>
        <p:nvPicPr>
          <p:cNvPr id="631" name="Google Shape;631;p63"/>
          <p:cNvPicPr preferRelativeResize="0"/>
          <p:nvPr/>
        </p:nvPicPr>
        <p:blipFill rotWithShape="1">
          <a:blip r:embed="rId3">
            <a:alphaModFix/>
          </a:blip>
          <a:srcRect l="6666" r="14908"/>
          <a:stretch/>
        </p:blipFill>
        <p:spPr>
          <a:xfrm>
            <a:off x="160099" y="1785400"/>
            <a:ext cx="4575576" cy="3281900"/>
          </a:xfrm>
          <a:prstGeom prst="rect">
            <a:avLst/>
          </a:prstGeom>
          <a:noFill/>
          <a:ln>
            <a:noFill/>
          </a:ln>
        </p:spPr>
      </p:pic>
      <p:pic>
        <p:nvPicPr>
          <p:cNvPr id="632" name="Google Shape;632;p63"/>
          <p:cNvPicPr preferRelativeResize="0"/>
          <p:nvPr/>
        </p:nvPicPr>
        <p:blipFill rotWithShape="1">
          <a:blip r:embed="rId4">
            <a:alphaModFix/>
          </a:blip>
          <a:srcRect l="5292" t="15216" r="5612" b="42148"/>
          <a:stretch/>
        </p:blipFill>
        <p:spPr>
          <a:xfrm>
            <a:off x="6330825" y="3379397"/>
            <a:ext cx="2060225" cy="740703"/>
          </a:xfrm>
          <a:prstGeom prst="rect">
            <a:avLst/>
          </a:prstGeom>
          <a:noFill/>
          <a:ln>
            <a:noFill/>
          </a:ln>
        </p:spPr>
      </p:pic>
      <p:sp>
        <p:nvSpPr>
          <p:cNvPr id="633" name="Google Shape;633;p63"/>
          <p:cNvSpPr txBox="1"/>
          <p:nvPr/>
        </p:nvSpPr>
        <p:spPr>
          <a:xfrm>
            <a:off x="7432250" y="2281900"/>
            <a:ext cx="1557300" cy="81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Work Sans"/>
                <a:ea typeface="Work Sans"/>
                <a:cs typeface="Work Sans"/>
                <a:sym typeface="Work Sans"/>
              </a:rPr>
              <a:t>50 companies</a:t>
            </a:r>
            <a:endParaRPr sz="1200" b="0" i="0" u="none" strike="noStrike" cap="none">
              <a:solidFill>
                <a:srgbClr val="000000"/>
              </a:solidFill>
              <a:latin typeface="Work Sans"/>
              <a:ea typeface="Work Sans"/>
              <a:cs typeface="Work Sans"/>
              <a:sym typeface="Work Sans"/>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Work Sans"/>
                <a:ea typeface="Work Sans"/>
                <a:cs typeface="Work Sans"/>
                <a:sym typeface="Work Sans"/>
              </a:rPr>
              <a:t>30 cities</a:t>
            </a:r>
            <a:endParaRPr sz="1200" b="0" i="0" u="none" strike="noStrike" cap="none">
              <a:solidFill>
                <a:srgbClr val="000000"/>
              </a:solidFill>
              <a:latin typeface="Work Sans"/>
              <a:ea typeface="Work Sans"/>
              <a:cs typeface="Work Sans"/>
              <a:sym typeface="Work Sans"/>
            </a:endParaRPr>
          </a:p>
          <a:p>
            <a:pPr marL="0" marR="0" lvl="0" indent="0" algn="l" rtl="0">
              <a:lnSpc>
                <a:spcPct val="100000"/>
              </a:lnSpc>
              <a:spcBef>
                <a:spcPts val="0"/>
              </a:spcBef>
              <a:spcAft>
                <a:spcPts val="0"/>
              </a:spcAft>
              <a:buClr>
                <a:schemeClr val="dk1"/>
              </a:buClr>
              <a:buSzPts val="1100"/>
              <a:buFont typeface="Arial"/>
              <a:buNone/>
            </a:pPr>
            <a:r>
              <a:rPr lang="en-US" sz="1200" b="0" i="0" u="none" strike="noStrike" cap="none">
                <a:solidFill>
                  <a:srgbClr val="000000"/>
                </a:solidFill>
                <a:latin typeface="Work Sans"/>
                <a:ea typeface="Work Sans"/>
                <a:cs typeface="Work Sans"/>
                <a:sym typeface="Work Sans"/>
              </a:rPr>
              <a:t>10-20 to scale up</a:t>
            </a:r>
            <a:endParaRPr sz="1200" b="0" i="0" u="none" strike="noStrike" cap="none">
              <a:solidFill>
                <a:srgbClr val="000000"/>
              </a:solidFill>
              <a:latin typeface="Work Sans"/>
              <a:ea typeface="Work Sans"/>
              <a:cs typeface="Work Sans"/>
              <a:sym typeface="Work Sans"/>
            </a:endParaRPr>
          </a:p>
          <a:p>
            <a:pPr marL="457200" marR="0" lvl="0" indent="-18720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Work Sans"/>
              <a:ea typeface="Work Sans"/>
              <a:cs typeface="Work Sans"/>
              <a:sym typeface="Work Sans"/>
            </a:endParaRPr>
          </a:p>
          <a:p>
            <a:pPr marL="45720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Work Sans"/>
              <a:ea typeface="Work Sans"/>
              <a:cs typeface="Work Sans"/>
              <a:sym typeface="Work Sans"/>
            </a:endParaRPr>
          </a:p>
        </p:txBody>
      </p:sp>
      <p:pic>
        <p:nvPicPr>
          <p:cNvPr id="634" name="Google Shape;634;p63" descr="Image result for peninsula iberica mapa trazo blanco y negro"/>
          <p:cNvPicPr preferRelativeResize="0"/>
          <p:nvPr/>
        </p:nvPicPr>
        <p:blipFill rotWithShape="1">
          <a:blip r:embed="rId5">
            <a:alphaModFix/>
          </a:blip>
          <a:srcRect l="12134" t="64147" r="67552" b="15736"/>
          <a:stretch/>
        </p:blipFill>
        <p:spPr>
          <a:xfrm>
            <a:off x="6094733" y="2279550"/>
            <a:ext cx="1246993" cy="889200"/>
          </a:xfrm>
          <a:prstGeom prst="rect">
            <a:avLst/>
          </a:prstGeom>
          <a:noFill/>
          <a:ln>
            <a:noFill/>
          </a:ln>
        </p:spPr>
      </p:pic>
      <p:sp>
        <p:nvSpPr>
          <p:cNvPr id="635" name="Google Shape;635;p63"/>
          <p:cNvSpPr txBox="1"/>
          <p:nvPr/>
        </p:nvSpPr>
        <p:spPr>
          <a:xfrm>
            <a:off x="311700" y="850925"/>
            <a:ext cx="8079300" cy="431700"/>
          </a:xfrm>
          <a:prstGeom prst="rect">
            <a:avLst/>
          </a:prstGeom>
          <a:noFill/>
          <a:ln>
            <a:noFill/>
          </a:ln>
        </p:spPr>
        <p:txBody>
          <a:bodyPr spcFirstLastPara="1" wrap="square" lIns="91425" tIns="198000"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3200" b="1" i="0" u="none" strike="noStrike" cap="none">
                <a:solidFill>
                  <a:srgbClr val="FFFFFF"/>
                </a:solidFill>
                <a:latin typeface="Roboto"/>
                <a:ea typeface="Roboto"/>
                <a:cs typeface="Roboto"/>
                <a:sym typeface="Roboto"/>
              </a:rPr>
              <a:t>mutual scale up</a:t>
            </a:r>
            <a:endParaRPr sz="3200" b="1" i="0" u="none" strike="noStrike" cap="none">
              <a:solidFill>
                <a:srgbClr val="FFFFFF"/>
              </a:solidFill>
              <a:latin typeface="Roboto"/>
              <a:ea typeface="Roboto"/>
              <a:cs typeface="Roboto"/>
              <a:sym typeface="Roboto"/>
            </a:endParaRPr>
          </a:p>
        </p:txBody>
      </p:sp>
      <p:pic>
        <p:nvPicPr>
          <p:cNvPr id="636" name="Google Shape;636;p63"/>
          <p:cNvPicPr preferRelativeResize="0"/>
          <p:nvPr/>
        </p:nvPicPr>
        <p:blipFill rotWithShape="1">
          <a:blip r:embed="rId6">
            <a:alphaModFix/>
          </a:blip>
          <a:srcRect/>
          <a:stretch/>
        </p:blipFill>
        <p:spPr>
          <a:xfrm>
            <a:off x="4523274" y="2242595"/>
            <a:ext cx="1419050" cy="1877500"/>
          </a:xfrm>
          <a:prstGeom prst="rect">
            <a:avLst/>
          </a:prstGeom>
          <a:noFill/>
          <a:ln>
            <a:noFill/>
          </a:ln>
        </p:spPr>
      </p:pic>
      <p:grpSp>
        <p:nvGrpSpPr>
          <p:cNvPr id="637" name="Google Shape;637;p63"/>
          <p:cNvGrpSpPr/>
          <p:nvPr/>
        </p:nvGrpSpPr>
        <p:grpSpPr>
          <a:xfrm>
            <a:off x="5614416" y="1785397"/>
            <a:ext cx="3300986" cy="659878"/>
            <a:chOff x="5614416" y="1632997"/>
            <a:chExt cx="3300986" cy="659878"/>
          </a:xfrm>
        </p:grpSpPr>
        <p:pic>
          <p:nvPicPr>
            <p:cNvPr id="638" name="Google Shape;638;p63"/>
            <p:cNvPicPr preferRelativeResize="0"/>
            <p:nvPr/>
          </p:nvPicPr>
          <p:blipFill rotWithShape="1">
            <a:blip r:embed="rId7">
              <a:alphaModFix/>
            </a:blip>
            <a:srcRect l="13368" t="30455" r="13978" b="49243"/>
            <a:stretch/>
          </p:blipFill>
          <p:spPr>
            <a:xfrm>
              <a:off x="5635648" y="1632997"/>
              <a:ext cx="3279754" cy="572700"/>
            </a:xfrm>
            <a:prstGeom prst="rect">
              <a:avLst/>
            </a:prstGeom>
            <a:noFill/>
            <a:ln>
              <a:noFill/>
            </a:ln>
          </p:spPr>
        </p:pic>
        <p:sp>
          <p:nvSpPr>
            <p:cNvPr id="639" name="Google Shape;639;p63"/>
            <p:cNvSpPr/>
            <p:nvPr/>
          </p:nvSpPr>
          <p:spPr>
            <a:xfrm>
              <a:off x="5614416" y="2022875"/>
              <a:ext cx="291300" cy="2700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40" name="Google Shape;640;p63"/>
          <p:cNvSpPr txBox="1"/>
          <p:nvPr/>
        </p:nvSpPr>
        <p:spPr>
          <a:xfrm>
            <a:off x="353125" y="4645150"/>
            <a:ext cx="22908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641" name="Google Shape;641;p63"/>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64"/>
          <p:cNvSpPr/>
          <p:nvPr/>
        </p:nvSpPr>
        <p:spPr>
          <a:xfrm>
            <a:off x="-5600" y="2712750"/>
            <a:ext cx="9144000" cy="16626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64"/>
          <p:cNvSpPr/>
          <p:nvPr/>
        </p:nvSpPr>
        <p:spPr>
          <a:xfrm>
            <a:off x="-5600" y="1132125"/>
            <a:ext cx="9144000" cy="5727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p64"/>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28</a:t>
            </a:fld>
            <a:endParaRPr/>
          </a:p>
        </p:txBody>
      </p:sp>
      <p:sp>
        <p:nvSpPr>
          <p:cNvPr id="649" name="Google Shape;649;p64"/>
          <p:cNvSpPr txBox="1"/>
          <p:nvPr/>
        </p:nvSpPr>
        <p:spPr>
          <a:xfrm>
            <a:off x="1800925" y="4645152"/>
            <a:ext cx="2021700" cy="43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650" name="Google Shape;650;p64"/>
          <p:cNvSpPr txBox="1">
            <a:spLocks noGrp="1"/>
          </p:cNvSpPr>
          <p:nvPr>
            <p:ph type="title"/>
          </p:nvPr>
        </p:nvSpPr>
        <p:spPr>
          <a:xfrm>
            <a:off x="311700" y="219900"/>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600" b="1">
                <a:solidFill>
                  <a:srgbClr val="000000"/>
                </a:solidFill>
                <a:latin typeface="Roboto"/>
                <a:ea typeface="Roboto"/>
                <a:cs typeface="Roboto"/>
                <a:sym typeface="Roboto"/>
              </a:rPr>
              <a:t>CASE 3</a:t>
            </a:r>
            <a:endParaRPr sz="3600" b="1">
              <a:solidFill>
                <a:srgbClr val="000000"/>
              </a:solidFill>
              <a:latin typeface="Roboto"/>
              <a:ea typeface="Roboto"/>
              <a:cs typeface="Roboto"/>
              <a:sym typeface="Roboto"/>
            </a:endParaRPr>
          </a:p>
        </p:txBody>
      </p:sp>
      <p:sp>
        <p:nvSpPr>
          <p:cNvPr id="651" name="Google Shape;651;p64"/>
          <p:cNvSpPr txBox="1"/>
          <p:nvPr/>
        </p:nvSpPr>
        <p:spPr>
          <a:xfrm>
            <a:off x="311700" y="1116475"/>
            <a:ext cx="8757000" cy="175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800" b="1" i="0" u="none" strike="noStrike" cap="none">
                <a:solidFill>
                  <a:srgbClr val="FFFFFF"/>
                </a:solidFill>
                <a:latin typeface="Roboto"/>
                <a:ea typeface="Roboto"/>
                <a:cs typeface="Roboto"/>
                <a:sym typeface="Roboto"/>
              </a:rPr>
              <a:t>mobility for consumption</a:t>
            </a:r>
            <a:endParaRPr sz="2800" b="1"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US" sz="1600" b="1" i="0" u="none" strike="noStrike" cap="none">
                <a:solidFill>
                  <a:srgbClr val="1155CC"/>
                </a:solidFill>
                <a:highlight>
                  <a:srgbClr val="1155CC"/>
                </a:highlight>
                <a:latin typeface="Roboto"/>
                <a:ea typeface="Roboto"/>
                <a:cs typeface="Roboto"/>
                <a:sym typeface="Roboto"/>
              </a:rPr>
              <a:t>  </a:t>
            </a:r>
            <a:r>
              <a:rPr lang="en-US" sz="1600" b="0" i="0" u="none" strike="noStrike" cap="none">
                <a:solidFill>
                  <a:srgbClr val="1155CC"/>
                </a:solidFill>
                <a:latin typeface="Roboto"/>
                <a:ea typeface="Roboto"/>
                <a:cs typeface="Roboto"/>
                <a:sym typeface="Roboto"/>
              </a:rPr>
              <a:t> </a:t>
            </a:r>
            <a:endParaRPr sz="1600" b="0" i="0" u="none" strike="noStrike" cap="none">
              <a:solidFill>
                <a:srgbClr val="1155CC"/>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US" sz="2800" b="1" i="0" u="none" strike="noStrike" cap="none">
                <a:solidFill>
                  <a:srgbClr val="1155CC"/>
                </a:solidFill>
                <a:latin typeface="Roboto"/>
                <a:ea typeface="Roboto"/>
                <a:cs typeface="Roboto"/>
                <a:sym typeface="Roboto"/>
              </a:rPr>
              <a:t>mixed for people and goods</a:t>
            </a:r>
            <a:r>
              <a:rPr lang="en-US" sz="1400" b="1" i="0" u="none" strike="noStrike" cap="none">
                <a:solidFill>
                  <a:srgbClr val="1155CC"/>
                </a:solidFill>
                <a:latin typeface="Roboto"/>
                <a:ea typeface="Roboto"/>
                <a:cs typeface="Roboto"/>
                <a:sym typeface="Roboto"/>
              </a:rPr>
              <a:t> </a:t>
            </a:r>
            <a:endParaRPr sz="1400" b="1" i="0" u="none" strike="noStrike" cap="none">
              <a:solidFill>
                <a:srgbClr val="1155CC"/>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1155CC"/>
                </a:solidFill>
                <a:latin typeface="Roboto"/>
                <a:ea typeface="Roboto"/>
                <a:cs typeface="Roboto"/>
                <a:sym typeface="Roboto"/>
              </a:rPr>
              <a:t>with subsequent synergies in back &amp; front end</a:t>
            </a:r>
            <a:endParaRPr sz="1400" b="0" i="0" u="none" strike="noStrike" cap="none">
              <a:solidFill>
                <a:srgbClr val="1155CC"/>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20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US" sz="2800" b="0" i="0" u="none" strike="noStrike" cap="none">
                <a:solidFill>
                  <a:srgbClr val="FFFFFF"/>
                </a:solidFill>
                <a:latin typeface="Roboto"/>
                <a:ea typeface="Roboto"/>
                <a:cs typeface="Roboto"/>
                <a:sym typeface="Roboto"/>
              </a:rPr>
              <a:t>→ </a:t>
            </a:r>
            <a:r>
              <a:rPr lang="en-US" sz="2800" b="1" i="0" u="none" strike="noStrike" cap="none">
                <a:solidFill>
                  <a:srgbClr val="FFFFFF"/>
                </a:solidFill>
                <a:latin typeface="Roboto"/>
                <a:ea typeface="Roboto"/>
                <a:cs typeface="Roboto"/>
                <a:sym typeface="Roboto"/>
              </a:rPr>
              <a:t>e-commerce &amp; last delivery</a:t>
            </a:r>
            <a:endParaRPr sz="2800" b="1"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rgbClr val="FFFFFF"/>
                </a:solidFill>
                <a:latin typeface="Roboto"/>
                <a:ea typeface="Roboto"/>
                <a:cs typeface="Roboto"/>
                <a:sym typeface="Roboto"/>
              </a:rPr>
              <a:t>come to pick up &amp; experience</a:t>
            </a:r>
            <a:r>
              <a:rPr lang="en-US" sz="1400" b="0" i="0" u="none" strike="noStrike" cap="none">
                <a:solidFill>
                  <a:srgbClr val="FFFFFF"/>
                </a:solidFill>
                <a:latin typeface="Roboto"/>
                <a:ea typeface="Roboto"/>
                <a:cs typeface="Roboto"/>
                <a:sym typeface="Roboto"/>
              </a:rPr>
              <a:t> + </a:t>
            </a:r>
            <a:r>
              <a:rPr lang="en-US" sz="1400" b="0" i="1" u="none" strike="noStrike" cap="none">
                <a:solidFill>
                  <a:srgbClr val="FFFFFF"/>
                </a:solidFill>
                <a:latin typeface="Roboto"/>
                <a:ea typeface="Roboto"/>
                <a:cs typeface="Roboto"/>
                <a:sym typeface="Roboto"/>
              </a:rPr>
              <a:t>we arrive to </a:t>
            </a:r>
            <a:r>
              <a:rPr lang="en-US" sz="1400" b="0" i="0" u="none" strike="noStrike" cap="none">
                <a:solidFill>
                  <a:srgbClr val="FFFFFF"/>
                </a:solidFill>
                <a:latin typeface="Roboto"/>
                <a:ea typeface="Roboto"/>
                <a:cs typeface="Roboto"/>
                <a:sym typeface="Roboto"/>
              </a:rPr>
              <a:t>(deliver)</a:t>
            </a:r>
            <a:r>
              <a:rPr lang="en-US" sz="1400" b="0" i="1" u="none" strike="noStrike" cap="none">
                <a:solidFill>
                  <a:srgbClr val="FFFFFF"/>
                </a:solidFill>
                <a:latin typeface="Roboto"/>
                <a:ea typeface="Roboto"/>
                <a:cs typeface="Roboto"/>
                <a:sym typeface="Roboto"/>
              </a:rPr>
              <a:t> your experience</a:t>
            </a:r>
            <a:endParaRPr sz="1400" b="0" i="1"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0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US" sz="2800" b="0" i="0" u="none" strike="noStrike" cap="none">
                <a:solidFill>
                  <a:srgbClr val="FFFFFF"/>
                </a:solidFill>
                <a:latin typeface="Roboto"/>
                <a:ea typeface="Roboto"/>
                <a:cs typeface="Roboto"/>
                <a:sym typeface="Roboto"/>
              </a:rPr>
              <a:t>→ </a:t>
            </a:r>
            <a:r>
              <a:rPr lang="en-US" sz="2800" b="1" i="0" u="none" strike="noStrike" cap="none">
                <a:solidFill>
                  <a:srgbClr val="FFFFFF"/>
                </a:solidFill>
                <a:latin typeface="Roboto"/>
                <a:ea typeface="Roboto"/>
                <a:cs typeface="Roboto"/>
                <a:sym typeface="Roboto"/>
              </a:rPr>
              <a:t>eco restaurant</a:t>
            </a:r>
            <a:endParaRPr sz="2800" b="1"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Roboto"/>
                <a:ea typeface="Roboto"/>
                <a:cs typeface="Roboto"/>
                <a:sym typeface="Roboto"/>
              </a:rPr>
              <a:t>decarbonize (suppliers &amp; customers) last miles</a:t>
            </a:r>
            <a:endParaRPr sz="1400" b="0" i="0" u="none" strike="noStrike" cap="none">
              <a:solidFill>
                <a:srgbClr val="FFFFFF"/>
              </a:solidFill>
              <a:latin typeface="Roboto"/>
              <a:ea typeface="Roboto"/>
              <a:cs typeface="Roboto"/>
              <a:sym typeface="Roboto"/>
            </a:endParaRPr>
          </a:p>
        </p:txBody>
      </p:sp>
      <p:sp>
        <p:nvSpPr>
          <p:cNvPr id="652" name="Google Shape;652;p64"/>
          <p:cNvSpPr txBox="1"/>
          <p:nvPr/>
        </p:nvSpPr>
        <p:spPr>
          <a:xfrm>
            <a:off x="353125" y="4645150"/>
            <a:ext cx="22908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653" name="Google Shape;653;p64"/>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65"/>
          <p:cNvSpPr/>
          <p:nvPr/>
        </p:nvSpPr>
        <p:spPr>
          <a:xfrm>
            <a:off x="-5600" y="3138988"/>
            <a:ext cx="9144000" cy="12834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p65"/>
          <p:cNvSpPr/>
          <p:nvPr/>
        </p:nvSpPr>
        <p:spPr>
          <a:xfrm>
            <a:off x="-5600" y="1284525"/>
            <a:ext cx="9144000" cy="8892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p65"/>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29</a:t>
            </a:fld>
            <a:endParaRPr/>
          </a:p>
        </p:txBody>
      </p:sp>
      <p:sp>
        <p:nvSpPr>
          <p:cNvPr id="661" name="Google Shape;661;p65"/>
          <p:cNvSpPr txBox="1"/>
          <p:nvPr/>
        </p:nvSpPr>
        <p:spPr>
          <a:xfrm>
            <a:off x="1800925" y="4645152"/>
            <a:ext cx="2021700" cy="43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662" name="Google Shape;662;p65"/>
          <p:cNvSpPr txBox="1">
            <a:spLocks noGrp="1"/>
          </p:cNvSpPr>
          <p:nvPr>
            <p:ph type="title"/>
          </p:nvPr>
        </p:nvSpPr>
        <p:spPr>
          <a:xfrm>
            <a:off x="311700" y="219900"/>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600" b="1">
                <a:solidFill>
                  <a:srgbClr val="000000"/>
                </a:solidFill>
                <a:latin typeface="Raleway"/>
                <a:ea typeface="Raleway"/>
                <a:cs typeface="Raleway"/>
                <a:sym typeface="Raleway"/>
              </a:rPr>
              <a:t>mobility from consumption</a:t>
            </a:r>
            <a:endParaRPr sz="3600" b="1">
              <a:solidFill>
                <a:srgbClr val="000000"/>
              </a:solidFill>
              <a:latin typeface="Raleway"/>
              <a:ea typeface="Raleway"/>
              <a:cs typeface="Raleway"/>
              <a:sym typeface="Raleway"/>
            </a:endParaRPr>
          </a:p>
        </p:txBody>
      </p:sp>
      <p:sp>
        <p:nvSpPr>
          <p:cNvPr id="663" name="Google Shape;663;p65"/>
          <p:cNvSpPr txBox="1"/>
          <p:nvPr/>
        </p:nvSpPr>
        <p:spPr>
          <a:xfrm>
            <a:off x="548700" y="860325"/>
            <a:ext cx="8424900" cy="364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Work Sans"/>
              <a:ea typeface="Work Sans"/>
              <a:cs typeface="Work Sans"/>
              <a:sym typeface="Work Sans"/>
            </a:endParaRPr>
          </a:p>
          <a:p>
            <a:pPr marL="0" marR="0" lvl="0" indent="0" algn="l" rtl="0">
              <a:lnSpc>
                <a:spcPct val="100000"/>
              </a:lnSpc>
              <a:spcBef>
                <a:spcPts val="0"/>
              </a:spcBef>
              <a:spcAft>
                <a:spcPts val="0"/>
              </a:spcAft>
              <a:buClr>
                <a:srgbClr val="000000"/>
              </a:buClr>
              <a:buSzPts val="1400"/>
              <a:buFont typeface="Arial"/>
              <a:buNone/>
            </a:pPr>
            <a:endParaRPr sz="2200" b="1" i="0" u="none" strike="noStrike" cap="none">
              <a:solidFill>
                <a:srgbClr val="1155CC"/>
              </a:solidFill>
              <a:latin typeface="Work Sans"/>
              <a:ea typeface="Work Sans"/>
              <a:cs typeface="Work Sans"/>
              <a:sym typeface="Work Sans"/>
            </a:endParaRPr>
          </a:p>
          <a:p>
            <a:pPr marL="0" marR="0" lvl="0" indent="0" algn="l" rtl="0">
              <a:lnSpc>
                <a:spcPct val="100000"/>
              </a:lnSpc>
              <a:spcBef>
                <a:spcPts val="0"/>
              </a:spcBef>
              <a:spcAft>
                <a:spcPts val="0"/>
              </a:spcAft>
              <a:buClr>
                <a:srgbClr val="000000"/>
              </a:buClr>
              <a:buSzPts val="1400"/>
              <a:buFont typeface="Arial"/>
              <a:buNone/>
            </a:pPr>
            <a:r>
              <a:rPr lang="en-US" sz="2800" b="1" i="0" u="none" strike="noStrike" cap="none">
                <a:solidFill>
                  <a:srgbClr val="FFFFFF"/>
                </a:solidFill>
                <a:latin typeface="Work Sans"/>
                <a:ea typeface="Work Sans"/>
                <a:cs typeface="Work Sans"/>
                <a:sym typeface="Work Sans"/>
              </a:rPr>
              <a:t>business intelligence</a:t>
            </a:r>
            <a:r>
              <a:rPr lang="en-US" sz="2800" b="0" i="0" u="none" strike="noStrike" cap="none">
                <a:solidFill>
                  <a:srgbClr val="FFFFFF"/>
                </a:solidFill>
                <a:latin typeface="Work Sans"/>
                <a:ea typeface="Work Sans"/>
                <a:cs typeface="Work Sans"/>
                <a:sym typeface="Work Sans"/>
              </a:rPr>
              <a:t> | </a:t>
            </a:r>
            <a:r>
              <a:rPr lang="en-US" sz="2800" b="1" i="0" u="none" strike="noStrike" cap="none">
                <a:solidFill>
                  <a:srgbClr val="FFFFFF"/>
                </a:solidFill>
                <a:latin typeface="Work Sans"/>
                <a:ea typeface="Work Sans"/>
                <a:cs typeface="Work Sans"/>
                <a:sym typeface="Work Sans"/>
              </a:rPr>
              <a:t>shape &amp; manage flows</a:t>
            </a:r>
            <a:endParaRPr sz="2800" b="1" i="0" u="none" strike="noStrike" cap="none">
              <a:solidFill>
                <a:srgbClr val="FFFFFF"/>
              </a:solidFill>
              <a:latin typeface="Work Sans"/>
              <a:ea typeface="Work Sans"/>
              <a:cs typeface="Work Sans"/>
              <a:sym typeface="Work Sans"/>
            </a:endParaRPr>
          </a:p>
          <a:p>
            <a:pPr marL="0" marR="0" lvl="0" indent="0" algn="l" rtl="0">
              <a:lnSpc>
                <a:spcPct val="100000"/>
              </a:lnSpc>
              <a:spcBef>
                <a:spcPts val="0"/>
              </a:spcBef>
              <a:spcAft>
                <a:spcPts val="0"/>
              </a:spcAft>
              <a:buClr>
                <a:srgbClr val="000000"/>
              </a:buClr>
              <a:buSzPts val="1400"/>
              <a:buFont typeface="Arial"/>
              <a:buNone/>
            </a:pPr>
            <a:endParaRPr sz="3200" b="1" i="0" u="none" strike="noStrike" cap="none">
              <a:solidFill>
                <a:schemeClr val="dk1"/>
              </a:solidFill>
              <a:latin typeface="Work Sans"/>
              <a:ea typeface="Work Sans"/>
              <a:cs typeface="Work Sans"/>
              <a:sym typeface="Work Sans"/>
            </a:endParaRPr>
          </a:p>
          <a:p>
            <a:pPr marL="0" marR="0" lvl="0" indent="0" algn="l" rtl="0">
              <a:lnSpc>
                <a:spcPct val="100000"/>
              </a:lnSpc>
              <a:spcBef>
                <a:spcPts val="0"/>
              </a:spcBef>
              <a:spcAft>
                <a:spcPts val="0"/>
              </a:spcAft>
              <a:buClr>
                <a:srgbClr val="000000"/>
              </a:buClr>
              <a:buSzPts val="1400"/>
              <a:buFont typeface="Arial"/>
              <a:buNone/>
            </a:pPr>
            <a:r>
              <a:rPr lang="en-US" sz="2800" b="1" i="0" u="none" strike="noStrike" cap="none">
                <a:solidFill>
                  <a:schemeClr val="dk1"/>
                </a:solidFill>
                <a:latin typeface="Work Sans"/>
                <a:ea typeface="Work Sans"/>
                <a:cs typeface="Work Sans"/>
                <a:sym typeface="Work Sans"/>
              </a:rPr>
              <a:t>providing smart holistics systems</a:t>
            </a:r>
            <a:endParaRPr sz="2800" b="1" i="0" u="none" strike="noStrike" cap="none">
              <a:solidFill>
                <a:schemeClr val="dk1"/>
              </a:solidFill>
              <a:latin typeface="Work Sans"/>
              <a:ea typeface="Work Sans"/>
              <a:cs typeface="Work Sans"/>
              <a:sym typeface="Work Sans"/>
            </a:endParaRPr>
          </a:p>
          <a:p>
            <a:pPr marL="0" marR="0" lvl="0" indent="0" algn="l" rtl="0">
              <a:lnSpc>
                <a:spcPct val="100000"/>
              </a:lnSpc>
              <a:spcBef>
                <a:spcPts val="0"/>
              </a:spcBef>
              <a:spcAft>
                <a:spcPts val="0"/>
              </a:spcAft>
              <a:buClr>
                <a:srgbClr val="000000"/>
              </a:buClr>
              <a:buSzPts val="1400"/>
              <a:buFont typeface="Arial"/>
              <a:buNone/>
            </a:pPr>
            <a:endParaRPr sz="2800" b="1" i="0" u="none" strike="noStrike" cap="none">
              <a:solidFill>
                <a:schemeClr val="dk1"/>
              </a:solidFill>
              <a:latin typeface="Work Sans"/>
              <a:ea typeface="Work Sans"/>
              <a:cs typeface="Work Sans"/>
              <a:sym typeface="Work Sans"/>
            </a:endParaRPr>
          </a:p>
          <a:p>
            <a:pPr marL="0" marR="0" lvl="0" indent="0" algn="l" rtl="0">
              <a:lnSpc>
                <a:spcPct val="100000"/>
              </a:lnSpc>
              <a:spcBef>
                <a:spcPts val="0"/>
              </a:spcBef>
              <a:spcAft>
                <a:spcPts val="0"/>
              </a:spcAft>
              <a:buClr>
                <a:srgbClr val="000000"/>
              </a:buClr>
              <a:buSzPts val="1400"/>
              <a:buFont typeface="Arial"/>
              <a:buNone/>
            </a:pPr>
            <a:r>
              <a:rPr lang="en-US" sz="2800" b="0" i="0" u="none" strike="noStrike" cap="none">
                <a:solidFill>
                  <a:srgbClr val="FFFFFF"/>
                </a:solidFill>
                <a:latin typeface="Work Sans"/>
                <a:ea typeface="Work Sans"/>
                <a:cs typeface="Work Sans"/>
                <a:sym typeface="Work Sans"/>
              </a:rPr>
              <a:t>→ e-fleets | architectureS &amp; real estateS | SW</a:t>
            </a:r>
            <a:endParaRPr sz="2800" b="0" i="0" u="none" strike="noStrike" cap="none">
              <a:solidFill>
                <a:srgbClr val="FFFFFF"/>
              </a:solidFill>
              <a:latin typeface="Work Sans"/>
              <a:ea typeface="Work Sans"/>
              <a:cs typeface="Work Sans"/>
              <a:sym typeface="Work Sans"/>
            </a:endParaRPr>
          </a:p>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chemeClr val="dk1"/>
                </a:solidFill>
                <a:latin typeface="Work Sans"/>
                <a:ea typeface="Work Sans"/>
                <a:cs typeface="Work Sans"/>
                <a:sym typeface="Work Sans"/>
              </a:rPr>
              <a:t> </a:t>
            </a:r>
            <a:endParaRPr sz="1000" b="0" i="0" u="none" strike="noStrike" cap="none">
              <a:solidFill>
                <a:schemeClr val="dk1"/>
              </a:solidFill>
              <a:latin typeface="Work Sans"/>
              <a:ea typeface="Work Sans"/>
              <a:cs typeface="Work Sans"/>
              <a:sym typeface="Work Sans"/>
            </a:endParaRPr>
          </a:p>
          <a:p>
            <a:pPr marL="0" marR="0" lvl="0" indent="0" algn="l" rtl="0">
              <a:lnSpc>
                <a:spcPct val="100000"/>
              </a:lnSpc>
              <a:spcBef>
                <a:spcPts val="0"/>
              </a:spcBef>
              <a:spcAft>
                <a:spcPts val="0"/>
              </a:spcAft>
              <a:buClr>
                <a:schemeClr val="dk1"/>
              </a:buClr>
              <a:buSzPts val="1400"/>
              <a:buFont typeface="Arial"/>
              <a:buNone/>
            </a:pPr>
            <a:r>
              <a:rPr lang="en-US" sz="2800" b="0" i="0" u="none" strike="noStrike" cap="none">
                <a:solidFill>
                  <a:srgbClr val="FFFFFF"/>
                </a:solidFill>
                <a:latin typeface="Work Sans"/>
                <a:ea typeface="Work Sans"/>
                <a:cs typeface="Work Sans"/>
                <a:sym typeface="Work Sans"/>
              </a:rPr>
              <a:t>→ size, design, test, deploy, scale up</a:t>
            </a:r>
            <a:r>
              <a:rPr lang="en-US" sz="2800" b="0" i="0" u="none" strike="noStrike" cap="none">
                <a:solidFill>
                  <a:schemeClr val="dk1"/>
                </a:solidFill>
                <a:latin typeface="Work Sans"/>
                <a:ea typeface="Work Sans"/>
                <a:cs typeface="Work Sans"/>
                <a:sym typeface="Work Sans"/>
              </a:rPr>
              <a:t> </a:t>
            </a:r>
            <a:endParaRPr sz="2800" b="0" i="0" u="none" strike="noStrike" cap="none">
              <a:solidFill>
                <a:schemeClr val="dk1"/>
              </a:solidFill>
              <a:latin typeface="Work Sans"/>
              <a:ea typeface="Work Sans"/>
              <a:cs typeface="Work Sans"/>
              <a:sym typeface="Work Sans"/>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Work Sans"/>
                <a:ea typeface="Work Sans"/>
                <a:cs typeface="Work Sans"/>
                <a:sym typeface="Work Sans"/>
              </a:rPr>
              <a:t>	</a:t>
            </a:r>
            <a:endParaRPr sz="1400" b="0" i="0" u="none" strike="noStrike" cap="none">
              <a:solidFill>
                <a:srgbClr val="000000"/>
              </a:solidFill>
              <a:latin typeface="Work Sans"/>
              <a:ea typeface="Work Sans"/>
              <a:cs typeface="Work Sans"/>
              <a:sym typeface="Work Sans"/>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Work Sans"/>
                <a:ea typeface="Work Sans"/>
                <a:cs typeface="Work Sans"/>
                <a:sym typeface="Work Sans"/>
              </a:rPr>
              <a:t>	</a:t>
            </a:r>
            <a:endParaRPr sz="1400" b="0" i="0" u="none" strike="noStrike" cap="none">
              <a:solidFill>
                <a:srgbClr val="000000"/>
              </a:solidFill>
              <a:latin typeface="Work Sans"/>
              <a:ea typeface="Work Sans"/>
              <a:cs typeface="Work Sans"/>
              <a:sym typeface="Work Sans"/>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Work Sans"/>
                <a:ea typeface="Work Sans"/>
                <a:cs typeface="Work Sans"/>
                <a:sym typeface="Work Sans"/>
              </a:rPr>
              <a:t>	</a:t>
            </a:r>
            <a:endParaRPr sz="1400" b="0" i="0" u="none" strike="noStrike" cap="none">
              <a:solidFill>
                <a:srgbClr val="000000"/>
              </a:solidFill>
              <a:latin typeface="Work Sans"/>
              <a:ea typeface="Work Sans"/>
              <a:cs typeface="Work Sans"/>
              <a:sym typeface="Work Sans"/>
            </a:endParaRPr>
          </a:p>
        </p:txBody>
      </p:sp>
      <p:sp>
        <p:nvSpPr>
          <p:cNvPr id="664" name="Google Shape;664;p65"/>
          <p:cNvSpPr txBox="1"/>
          <p:nvPr/>
        </p:nvSpPr>
        <p:spPr>
          <a:xfrm>
            <a:off x="353125" y="4645150"/>
            <a:ext cx="22908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9"/>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
        <p:nvSpPr>
          <p:cNvPr id="200" name="Google Shape;200;p39"/>
          <p:cNvSpPr/>
          <p:nvPr/>
        </p:nvSpPr>
        <p:spPr>
          <a:xfrm>
            <a:off x="-5600" y="2929583"/>
            <a:ext cx="9144000" cy="12171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39"/>
          <p:cNvSpPr/>
          <p:nvPr/>
        </p:nvSpPr>
        <p:spPr>
          <a:xfrm>
            <a:off x="-5600" y="1132125"/>
            <a:ext cx="9144000" cy="7545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39"/>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3</a:t>
            </a:fld>
            <a:endParaRPr/>
          </a:p>
        </p:txBody>
      </p:sp>
      <p:sp>
        <p:nvSpPr>
          <p:cNvPr id="203" name="Google Shape;203;p39"/>
          <p:cNvSpPr txBox="1">
            <a:spLocks noGrp="1"/>
          </p:cNvSpPr>
          <p:nvPr>
            <p:ph type="title"/>
          </p:nvPr>
        </p:nvSpPr>
        <p:spPr>
          <a:xfrm>
            <a:off x="311700" y="219900"/>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600" b="1">
                <a:solidFill>
                  <a:srgbClr val="000000"/>
                </a:solidFill>
                <a:latin typeface="Roboto"/>
                <a:ea typeface="Roboto"/>
                <a:cs typeface="Roboto"/>
                <a:sym typeface="Roboto"/>
              </a:rPr>
              <a:t>this we bring</a:t>
            </a:r>
            <a:endParaRPr sz="3600" b="1">
              <a:solidFill>
                <a:srgbClr val="000000"/>
              </a:solidFill>
              <a:latin typeface="Roboto"/>
              <a:ea typeface="Roboto"/>
              <a:cs typeface="Roboto"/>
              <a:sym typeface="Roboto"/>
            </a:endParaRPr>
          </a:p>
        </p:txBody>
      </p:sp>
      <p:sp>
        <p:nvSpPr>
          <p:cNvPr id="204" name="Google Shape;204;p39"/>
          <p:cNvSpPr txBox="1"/>
          <p:nvPr/>
        </p:nvSpPr>
        <p:spPr>
          <a:xfrm>
            <a:off x="1180500" y="997275"/>
            <a:ext cx="7651800" cy="230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400"/>
              <a:buFont typeface="Arial"/>
              <a:buNone/>
            </a:pPr>
            <a:r>
              <a:rPr lang="en-US" sz="2800" b="0" i="0" u="none" strike="noStrike" cap="none">
                <a:solidFill>
                  <a:srgbClr val="FFFFFF"/>
                </a:solidFill>
                <a:latin typeface="Roboto"/>
                <a:ea typeface="Roboto"/>
                <a:cs typeface="Roboto"/>
                <a:sym typeface="Roboto"/>
              </a:rPr>
              <a:t>→ </a:t>
            </a:r>
            <a:r>
              <a:rPr lang="en-US" sz="2800" b="1" i="0" u="none" strike="noStrike" cap="none">
                <a:solidFill>
                  <a:srgbClr val="FFFFFF"/>
                </a:solidFill>
                <a:latin typeface="Roboto"/>
                <a:ea typeface="Roboto"/>
                <a:cs typeface="Roboto"/>
                <a:sym typeface="Roboto"/>
              </a:rPr>
              <a:t>physical</a:t>
            </a:r>
            <a:r>
              <a:rPr lang="en-US" sz="2800" b="1" i="0" u="none" strike="noStrike" cap="none" baseline="30000">
                <a:solidFill>
                  <a:srgbClr val="FFFFFF"/>
                </a:solidFill>
                <a:latin typeface="Roboto"/>
                <a:ea typeface="Roboto"/>
                <a:cs typeface="Roboto"/>
                <a:sym typeface="Roboto"/>
              </a:rPr>
              <a:t>2</a:t>
            </a:r>
            <a:r>
              <a:rPr lang="en-US" sz="2800" b="1" i="0" u="none" strike="noStrike" cap="none">
                <a:solidFill>
                  <a:srgbClr val="FFFFFF"/>
                </a:solidFill>
                <a:latin typeface="Roboto"/>
                <a:ea typeface="Roboto"/>
                <a:cs typeface="Roboto"/>
                <a:sym typeface="Roboto"/>
              </a:rPr>
              <a:t> internet business</a:t>
            </a:r>
            <a:endParaRPr sz="28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400"/>
              <a:buFont typeface="Arial"/>
              <a:buNone/>
            </a:pPr>
            <a:r>
              <a:rPr lang="en-US" sz="2800" b="0" i="0" u="none" strike="noStrike" cap="none">
                <a:solidFill>
                  <a:srgbClr val="FFFFFF"/>
                </a:solidFill>
                <a:latin typeface="Roboto"/>
                <a:ea typeface="Roboto"/>
                <a:cs typeface="Roboto"/>
                <a:sym typeface="Roboto"/>
              </a:rPr>
              <a:t>	</a:t>
            </a:r>
            <a:endParaRPr sz="28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400"/>
              <a:buFont typeface="Arial"/>
              <a:buNone/>
            </a:pPr>
            <a:r>
              <a:rPr lang="en-US" sz="2800" b="0" i="0" u="none" strike="noStrike" cap="none">
                <a:solidFill>
                  <a:srgbClr val="000000"/>
                </a:solidFill>
                <a:latin typeface="Roboto"/>
                <a:ea typeface="Roboto"/>
                <a:cs typeface="Roboto"/>
                <a:sym typeface="Roboto"/>
              </a:rPr>
              <a:t>→ </a:t>
            </a:r>
            <a:r>
              <a:rPr lang="en-US" sz="2800" b="1" i="0" u="none" strike="noStrike" cap="none">
                <a:solidFill>
                  <a:srgbClr val="000000"/>
                </a:solidFill>
                <a:latin typeface="Roboto"/>
                <a:ea typeface="Roboto"/>
                <a:cs typeface="Roboto"/>
                <a:sym typeface="Roboto"/>
              </a:rPr>
              <a:t>GS1 penetration turnaround project</a:t>
            </a:r>
            <a:endParaRPr sz="2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US" sz="2800" b="0" i="0" u="none" strike="noStrike" cap="none">
                <a:solidFill>
                  <a:srgbClr val="FFFFFF"/>
                </a:solidFill>
                <a:latin typeface="Roboto"/>
                <a:ea typeface="Roboto"/>
                <a:cs typeface="Roboto"/>
                <a:sym typeface="Roboto"/>
              </a:rPr>
              <a:t>→ </a:t>
            </a:r>
            <a:r>
              <a:rPr lang="en-US" sz="2800" b="1" i="0" u="none" strike="noStrike" cap="none">
                <a:solidFill>
                  <a:srgbClr val="FFFFFF"/>
                </a:solidFill>
                <a:latin typeface="Roboto"/>
                <a:ea typeface="Roboto"/>
                <a:cs typeface="Roboto"/>
                <a:sym typeface="Roboto"/>
              </a:rPr>
              <a:t>capillary logistics networks</a:t>
            </a:r>
            <a:endParaRPr sz="1400" b="0" i="0" u="none" strike="noStrike" cap="none">
              <a:solidFill>
                <a:srgbClr val="FFFFFF"/>
              </a:solidFill>
              <a:latin typeface="Roboto"/>
              <a:ea typeface="Roboto"/>
              <a:cs typeface="Roboto"/>
              <a:sym typeface="Roboto"/>
            </a:endParaRPr>
          </a:p>
          <a:p>
            <a:pPr marL="0" marR="0" lvl="0" indent="457200" algn="l" rtl="0">
              <a:lnSpc>
                <a:spcPct val="100000"/>
              </a:lnSpc>
              <a:spcBef>
                <a:spcPts val="0"/>
              </a:spcBef>
              <a:spcAft>
                <a:spcPts val="0"/>
              </a:spcAft>
              <a:buClr>
                <a:srgbClr val="000000"/>
              </a:buClr>
              <a:buSzPts val="1400"/>
              <a:buFont typeface="Arial"/>
              <a:buNone/>
            </a:pPr>
            <a:endParaRPr sz="10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US" sz="2800" b="0" i="0" u="none" strike="noStrike" cap="none">
                <a:solidFill>
                  <a:srgbClr val="FFFFFF"/>
                </a:solidFill>
                <a:latin typeface="Roboto"/>
                <a:ea typeface="Roboto"/>
                <a:cs typeface="Roboto"/>
                <a:sym typeface="Roboto"/>
              </a:rPr>
              <a:t>→ City Line, ENTRUST</a:t>
            </a:r>
            <a:endParaRPr sz="1400" b="0" i="0" u="none" strike="noStrike" cap="none">
              <a:solidFill>
                <a:srgbClr val="000000"/>
              </a:solidFill>
              <a:latin typeface="Roboto"/>
              <a:ea typeface="Roboto"/>
              <a:cs typeface="Roboto"/>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66"/>
          <p:cNvSpPr/>
          <p:nvPr/>
        </p:nvSpPr>
        <p:spPr>
          <a:xfrm>
            <a:off x="-5600" y="1132125"/>
            <a:ext cx="9144000" cy="8892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66"/>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30</a:t>
            </a:fld>
            <a:endParaRPr/>
          </a:p>
        </p:txBody>
      </p:sp>
      <p:sp>
        <p:nvSpPr>
          <p:cNvPr id="671" name="Google Shape;671;p66"/>
          <p:cNvSpPr txBox="1"/>
          <p:nvPr/>
        </p:nvSpPr>
        <p:spPr>
          <a:xfrm>
            <a:off x="1800925" y="4645152"/>
            <a:ext cx="2021700" cy="43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672" name="Google Shape;672;p66"/>
          <p:cNvSpPr txBox="1">
            <a:spLocks noGrp="1"/>
          </p:cNvSpPr>
          <p:nvPr>
            <p:ph type="title"/>
          </p:nvPr>
        </p:nvSpPr>
        <p:spPr>
          <a:xfrm>
            <a:off x="311700" y="219900"/>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600" b="1">
                <a:solidFill>
                  <a:srgbClr val="000000"/>
                </a:solidFill>
                <a:latin typeface="Roboto"/>
                <a:ea typeface="Roboto"/>
                <a:cs typeface="Roboto"/>
                <a:sym typeface="Roboto"/>
              </a:rPr>
              <a:t>who &amp; where</a:t>
            </a:r>
            <a:endParaRPr sz="3600" b="1">
              <a:solidFill>
                <a:srgbClr val="000000"/>
              </a:solidFill>
              <a:latin typeface="Roboto"/>
              <a:ea typeface="Roboto"/>
              <a:cs typeface="Roboto"/>
              <a:sym typeface="Roboto"/>
            </a:endParaRPr>
          </a:p>
        </p:txBody>
      </p:sp>
      <p:sp>
        <p:nvSpPr>
          <p:cNvPr id="673" name="Google Shape;673;p66"/>
          <p:cNvSpPr txBox="1"/>
          <p:nvPr/>
        </p:nvSpPr>
        <p:spPr>
          <a:xfrm>
            <a:off x="353125" y="4645150"/>
            <a:ext cx="22908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pic>
        <p:nvPicPr>
          <p:cNvPr id="674" name="Google Shape;674;p66"/>
          <p:cNvPicPr preferRelativeResize="0"/>
          <p:nvPr/>
        </p:nvPicPr>
        <p:blipFill rotWithShape="1">
          <a:blip r:embed="rId3">
            <a:alphaModFix/>
          </a:blip>
          <a:srcRect t="5906" b="8116"/>
          <a:stretch/>
        </p:blipFill>
        <p:spPr>
          <a:xfrm>
            <a:off x="1760575" y="978075"/>
            <a:ext cx="5611640" cy="4098774"/>
          </a:xfrm>
          <a:prstGeom prst="rect">
            <a:avLst/>
          </a:prstGeom>
          <a:noFill/>
          <a:ln>
            <a:noFill/>
          </a:ln>
        </p:spPr>
      </p:pic>
      <p:sp>
        <p:nvSpPr>
          <p:cNvPr id="675" name="Google Shape;675;p66"/>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67"/>
          <p:cNvSpPr/>
          <p:nvPr/>
        </p:nvSpPr>
        <p:spPr>
          <a:xfrm>
            <a:off x="-5600" y="1132125"/>
            <a:ext cx="9144000" cy="12363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 name="Google Shape;681;p67"/>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31</a:t>
            </a:fld>
            <a:endParaRPr/>
          </a:p>
        </p:txBody>
      </p:sp>
      <p:sp>
        <p:nvSpPr>
          <p:cNvPr id="682" name="Google Shape;682;p67"/>
          <p:cNvSpPr txBox="1"/>
          <p:nvPr/>
        </p:nvSpPr>
        <p:spPr>
          <a:xfrm>
            <a:off x="1800925" y="4645152"/>
            <a:ext cx="2021700" cy="43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683" name="Google Shape;683;p67"/>
          <p:cNvSpPr txBox="1">
            <a:spLocks noGrp="1"/>
          </p:cNvSpPr>
          <p:nvPr>
            <p:ph type="title"/>
          </p:nvPr>
        </p:nvSpPr>
        <p:spPr>
          <a:xfrm>
            <a:off x="311700" y="219900"/>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600" b="1">
                <a:solidFill>
                  <a:srgbClr val="000000"/>
                </a:solidFill>
                <a:latin typeface="Raleway"/>
                <a:ea typeface="Raleway"/>
                <a:cs typeface="Raleway"/>
                <a:sym typeface="Raleway"/>
              </a:rPr>
              <a:t>a Physical Internet company</a:t>
            </a:r>
            <a:endParaRPr sz="3600" b="1">
              <a:solidFill>
                <a:srgbClr val="000000"/>
              </a:solidFill>
              <a:latin typeface="Raleway"/>
              <a:ea typeface="Raleway"/>
              <a:cs typeface="Raleway"/>
              <a:sym typeface="Raleway"/>
            </a:endParaRPr>
          </a:p>
        </p:txBody>
      </p:sp>
      <p:sp>
        <p:nvSpPr>
          <p:cNvPr id="684" name="Google Shape;684;p67"/>
          <p:cNvSpPr txBox="1">
            <a:spLocks noGrp="1"/>
          </p:cNvSpPr>
          <p:nvPr>
            <p:ph type="title"/>
          </p:nvPr>
        </p:nvSpPr>
        <p:spPr>
          <a:xfrm>
            <a:off x="1078225" y="3145225"/>
            <a:ext cx="3467100" cy="623100"/>
          </a:xfrm>
          <a:prstGeom prst="rect">
            <a:avLst/>
          </a:prstGeom>
          <a:solidFill>
            <a:srgbClr val="6D9EEB"/>
          </a:solid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US" sz="2800" b="1">
                <a:solidFill>
                  <a:srgbClr val="FFFFFF"/>
                </a:solidFill>
                <a:latin typeface="Work Sans"/>
                <a:ea typeface="Work Sans"/>
                <a:cs typeface="Work Sans"/>
                <a:sym typeface="Work Sans"/>
              </a:rPr>
              <a:t>Physical</a:t>
            </a:r>
            <a:r>
              <a:rPr lang="en-US" sz="2800" b="1" baseline="30000">
                <a:solidFill>
                  <a:srgbClr val="FFFFFF"/>
                </a:solidFill>
                <a:latin typeface="Work Sans"/>
                <a:ea typeface="Work Sans"/>
                <a:cs typeface="Work Sans"/>
                <a:sym typeface="Work Sans"/>
              </a:rPr>
              <a:t>2</a:t>
            </a:r>
            <a:r>
              <a:rPr lang="en-US" sz="2800" b="1">
                <a:solidFill>
                  <a:srgbClr val="FFFFFF"/>
                </a:solidFill>
                <a:latin typeface="Work Sans"/>
                <a:ea typeface="Work Sans"/>
                <a:cs typeface="Work Sans"/>
                <a:sym typeface="Work Sans"/>
              </a:rPr>
              <a:t> Internet </a:t>
            </a:r>
            <a:endParaRPr sz="2800" b="1">
              <a:solidFill>
                <a:srgbClr val="FFFFFF"/>
              </a:solidFill>
              <a:latin typeface="Work Sans"/>
              <a:ea typeface="Work Sans"/>
              <a:cs typeface="Work Sans"/>
              <a:sym typeface="Work Sans"/>
            </a:endParaRPr>
          </a:p>
        </p:txBody>
      </p:sp>
      <p:sp>
        <p:nvSpPr>
          <p:cNvPr id="685" name="Google Shape;685;p67"/>
          <p:cNvSpPr txBox="1">
            <a:spLocks noGrp="1"/>
          </p:cNvSpPr>
          <p:nvPr>
            <p:ph type="title"/>
          </p:nvPr>
        </p:nvSpPr>
        <p:spPr>
          <a:xfrm>
            <a:off x="4630300" y="3145536"/>
            <a:ext cx="3196800" cy="6231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2800" b="1">
                <a:solidFill>
                  <a:srgbClr val="000000"/>
                </a:solidFill>
                <a:latin typeface="Work Sans"/>
                <a:ea typeface="Work Sans"/>
                <a:cs typeface="Work Sans"/>
                <a:sym typeface="Work Sans"/>
              </a:rPr>
              <a:t>our field of work</a:t>
            </a:r>
            <a:endParaRPr sz="2800" b="1">
              <a:solidFill>
                <a:srgbClr val="000000"/>
              </a:solidFill>
              <a:latin typeface="Work Sans"/>
              <a:ea typeface="Work Sans"/>
              <a:cs typeface="Work Sans"/>
              <a:sym typeface="Work Sans"/>
            </a:endParaRPr>
          </a:p>
        </p:txBody>
      </p:sp>
      <p:sp>
        <p:nvSpPr>
          <p:cNvPr id="686" name="Google Shape;686;p67"/>
          <p:cNvSpPr txBox="1"/>
          <p:nvPr/>
        </p:nvSpPr>
        <p:spPr>
          <a:xfrm>
            <a:off x="548700" y="1241325"/>
            <a:ext cx="8421600" cy="123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800" b="0" i="0" u="none" strike="noStrike" cap="none">
                <a:solidFill>
                  <a:srgbClr val="FFFFFF"/>
                </a:solidFill>
                <a:latin typeface="Work Sans"/>
                <a:ea typeface="Work Sans"/>
                <a:cs typeface="Work Sans"/>
                <a:sym typeface="Work Sans"/>
              </a:rPr>
              <a:t>contributing to develop the Physical part of Internet through logistics</a:t>
            </a:r>
            <a:endParaRPr sz="2800" b="1" i="0" u="none" strike="noStrike" cap="none">
              <a:solidFill>
                <a:srgbClr val="FFFFFF"/>
              </a:solidFill>
              <a:latin typeface="Work Sans"/>
              <a:ea typeface="Work Sans"/>
              <a:cs typeface="Work Sans"/>
              <a:sym typeface="Work Sans"/>
            </a:endParaRPr>
          </a:p>
          <a:p>
            <a:pPr marL="0" marR="0" lvl="0" indent="4572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Work Sans"/>
              <a:ea typeface="Work Sans"/>
              <a:cs typeface="Work Sans"/>
              <a:sym typeface="Work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Work Sans"/>
              <a:ea typeface="Work Sans"/>
              <a:cs typeface="Work Sans"/>
              <a:sym typeface="Work Sans"/>
            </a:endParaRPr>
          </a:p>
        </p:txBody>
      </p:sp>
      <p:sp>
        <p:nvSpPr>
          <p:cNvPr id="687" name="Google Shape;687;p67"/>
          <p:cNvSpPr txBox="1"/>
          <p:nvPr/>
        </p:nvSpPr>
        <p:spPr>
          <a:xfrm>
            <a:off x="353125" y="4645150"/>
            <a:ext cx="22908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688" name="Google Shape;688;p67"/>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68"/>
          <p:cNvSpPr/>
          <p:nvPr/>
        </p:nvSpPr>
        <p:spPr>
          <a:xfrm>
            <a:off x="-5600" y="2558001"/>
            <a:ext cx="9144000" cy="7656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68"/>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32</a:t>
            </a:fld>
            <a:endParaRPr/>
          </a:p>
        </p:txBody>
      </p:sp>
      <p:sp>
        <p:nvSpPr>
          <p:cNvPr id="695" name="Google Shape;695;p68"/>
          <p:cNvSpPr txBox="1"/>
          <p:nvPr/>
        </p:nvSpPr>
        <p:spPr>
          <a:xfrm>
            <a:off x="353125" y="4645152"/>
            <a:ext cx="20217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696" name="Google Shape;696;p68"/>
          <p:cNvSpPr txBox="1">
            <a:spLocks noGrp="1"/>
          </p:cNvSpPr>
          <p:nvPr>
            <p:ph type="title"/>
          </p:nvPr>
        </p:nvSpPr>
        <p:spPr>
          <a:xfrm>
            <a:off x="353125" y="1390450"/>
            <a:ext cx="8520600" cy="26820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endParaRPr sz="3200">
              <a:solidFill>
                <a:srgbClr val="000000"/>
              </a:solidFill>
              <a:latin typeface="Raleway"/>
              <a:ea typeface="Raleway"/>
              <a:cs typeface="Raleway"/>
              <a:sym typeface="Raleway"/>
            </a:endParaRPr>
          </a:p>
          <a:p>
            <a:pPr marL="0" lvl="0" indent="0" algn="l" rtl="0">
              <a:lnSpc>
                <a:spcPct val="100000"/>
              </a:lnSpc>
              <a:spcBef>
                <a:spcPts val="0"/>
              </a:spcBef>
              <a:spcAft>
                <a:spcPts val="0"/>
              </a:spcAft>
              <a:buSzPts val="2800"/>
              <a:buNone/>
            </a:pPr>
            <a:endParaRPr sz="2000">
              <a:solidFill>
                <a:srgbClr val="000000"/>
              </a:solidFill>
              <a:latin typeface="Raleway"/>
              <a:ea typeface="Raleway"/>
              <a:cs typeface="Raleway"/>
              <a:sym typeface="Raleway"/>
            </a:endParaRPr>
          </a:p>
          <a:p>
            <a:pPr marL="0" lvl="0" indent="0" algn="l" rtl="0">
              <a:lnSpc>
                <a:spcPct val="100000"/>
              </a:lnSpc>
              <a:spcBef>
                <a:spcPts val="0"/>
              </a:spcBef>
              <a:spcAft>
                <a:spcPts val="0"/>
              </a:spcAft>
              <a:buSzPts val="2800"/>
              <a:buNone/>
            </a:pPr>
            <a:r>
              <a:rPr lang="en-US" sz="3200" b="1">
                <a:solidFill>
                  <a:srgbClr val="FFFFFF"/>
                </a:solidFill>
                <a:latin typeface="Raleway"/>
                <a:ea typeface="Raleway"/>
                <a:cs typeface="Raleway"/>
                <a:sym typeface="Raleway"/>
              </a:rPr>
              <a:t>the playground | </a:t>
            </a:r>
            <a:r>
              <a:rPr lang="en-US" sz="3200">
                <a:solidFill>
                  <a:srgbClr val="FFFFFF"/>
                </a:solidFill>
                <a:latin typeface="Raleway"/>
                <a:ea typeface="Raleway"/>
                <a:cs typeface="Raleway"/>
                <a:sym typeface="Raleway"/>
              </a:rPr>
              <a:t>what makes us different</a:t>
            </a:r>
            <a:endParaRPr sz="3200">
              <a:solidFill>
                <a:srgbClr val="FFFFFF"/>
              </a:solidFill>
              <a:latin typeface="Raleway"/>
              <a:ea typeface="Raleway"/>
              <a:cs typeface="Raleway"/>
              <a:sym typeface="Raleway"/>
            </a:endParaRPr>
          </a:p>
          <a:p>
            <a:pPr marL="0" lvl="0" indent="0" algn="l" rtl="0">
              <a:lnSpc>
                <a:spcPct val="100000"/>
              </a:lnSpc>
              <a:spcBef>
                <a:spcPts val="0"/>
              </a:spcBef>
              <a:spcAft>
                <a:spcPts val="0"/>
              </a:spcAft>
              <a:buSzPts val="2800"/>
              <a:buNone/>
            </a:pPr>
            <a:endParaRPr sz="2000">
              <a:solidFill>
                <a:srgbClr val="000000"/>
              </a:solidFill>
              <a:latin typeface="Raleway"/>
              <a:ea typeface="Raleway"/>
              <a:cs typeface="Raleway"/>
              <a:sym typeface="Raleway"/>
            </a:endParaRPr>
          </a:p>
          <a:p>
            <a:pPr marL="0" lvl="0" indent="0" algn="l" rtl="0">
              <a:lnSpc>
                <a:spcPct val="100000"/>
              </a:lnSpc>
              <a:spcBef>
                <a:spcPts val="0"/>
              </a:spcBef>
              <a:spcAft>
                <a:spcPts val="0"/>
              </a:spcAft>
              <a:buSzPts val="2800"/>
              <a:buNone/>
            </a:pPr>
            <a:endParaRPr sz="3200" b="1">
              <a:solidFill>
                <a:srgbClr val="000000"/>
              </a:solidFill>
              <a:latin typeface="Raleway"/>
              <a:ea typeface="Raleway"/>
              <a:cs typeface="Raleway"/>
              <a:sym typeface="Raleway"/>
            </a:endParaRPr>
          </a:p>
        </p:txBody>
      </p:sp>
      <p:sp>
        <p:nvSpPr>
          <p:cNvPr id="697" name="Google Shape;697;p68"/>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69"/>
          <p:cNvSpPr txBox="1"/>
          <p:nvPr/>
        </p:nvSpPr>
        <p:spPr>
          <a:xfrm>
            <a:off x="353125" y="4645150"/>
            <a:ext cx="22908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pic>
        <p:nvPicPr>
          <p:cNvPr id="703" name="Google Shape;703;p69"/>
          <p:cNvPicPr preferRelativeResize="0"/>
          <p:nvPr/>
        </p:nvPicPr>
        <p:blipFill rotWithShape="1">
          <a:blip r:embed="rId3">
            <a:alphaModFix/>
          </a:blip>
          <a:srcRect/>
          <a:stretch/>
        </p:blipFill>
        <p:spPr>
          <a:xfrm>
            <a:off x="228600" y="304800"/>
            <a:ext cx="8680698" cy="4340351"/>
          </a:xfrm>
          <a:prstGeom prst="rect">
            <a:avLst/>
          </a:prstGeom>
          <a:noFill/>
          <a:ln>
            <a:noFill/>
          </a:ln>
        </p:spPr>
      </p:pic>
      <p:sp>
        <p:nvSpPr>
          <p:cNvPr id="704" name="Google Shape;704;p69"/>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70"/>
          <p:cNvSpPr txBox="1"/>
          <p:nvPr/>
        </p:nvSpPr>
        <p:spPr>
          <a:xfrm>
            <a:off x="353125" y="4645150"/>
            <a:ext cx="22908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pic>
        <p:nvPicPr>
          <p:cNvPr id="710" name="Google Shape;710;p70"/>
          <p:cNvPicPr preferRelativeResize="0"/>
          <p:nvPr/>
        </p:nvPicPr>
        <p:blipFill rotWithShape="1">
          <a:blip r:embed="rId3">
            <a:alphaModFix/>
          </a:blip>
          <a:srcRect/>
          <a:stretch/>
        </p:blipFill>
        <p:spPr>
          <a:xfrm>
            <a:off x="1526475" y="265625"/>
            <a:ext cx="6091061" cy="4340349"/>
          </a:xfrm>
          <a:prstGeom prst="rect">
            <a:avLst/>
          </a:prstGeom>
          <a:noFill/>
          <a:ln>
            <a:noFill/>
          </a:ln>
        </p:spPr>
      </p:pic>
      <p:sp>
        <p:nvSpPr>
          <p:cNvPr id="711" name="Google Shape;711;p70"/>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71"/>
          <p:cNvSpPr txBox="1"/>
          <p:nvPr/>
        </p:nvSpPr>
        <p:spPr>
          <a:xfrm>
            <a:off x="353125" y="4645150"/>
            <a:ext cx="22908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pic>
        <p:nvPicPr>
          <p:cNvPr id="717" name="Google Shape;717;p71"/>
          <p:cNvPicPr preferRelativeResize="0"/>
          <p:nvPr/>
        </p:nvPicPr>
        <p:blipFill rotWithShape="1">
          <a:blip r:embed="rId3">
            <a:alphaModFix/>
          </a:blip>
          <a:srcRect/>
          <a:stretch/>
        </p:blipFill>
        <p:spPr>
          <a:xfrm>
            <a:off x="1075300" y="201975"/>
            <a:ext cx="6993403" cy="4340350"/>
          </a:xfrm>
          <a:prstGeom prst="rect">
            <a:avLst/>
          </a:prstGeom>
          <a:noFill/>
          <a:ln>
            <a:noFill/>
          </a:ln>
        </p:spPr>
      </p:pic>
      <p:sp>
        <p:nvSpPr>
          <p:cNvPr id="718" name="Google Shape;718;p71"/>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72"/>
          <p:cNvSpPr/>
          <p:nvPr/>
        </p:nvSpPr>
        <p:spPr>
          <a:xfrm>
            <a:off x="-5600" y="1634175"/>
            <a:ext cx="9144000" cy="1149300"/>
          </a:xfrm>
          <a:prstGeom prst="rect">
            <a:avLst/>
          </a:prstGeom>
          <a:solidFill>
            <a:srgbClr val="3C78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p72"/>
          <p:cNvSpPr txBox="1"/>
          <p:nvPr/>
        </p:nvSpPr>
        <p:spPr>
          <a:xfrm>
            <a:off x="353125" y="4645150"/>
            <a:ext cx="22908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725" name="Google Shape;725;p72"/>
          <p:cNvSpPr txBox="1"/>
          <p:nvPr/>
        </p:nvSpPr>
        <p:spPr>
          <a:xfrm>
            <a:off x="0" y="1341500"/>
            <a:ext cx="9144000" cy="2034000"/>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1300"/>
              <a:buFont typeface="Arial"/>
              <a:buNone/>
            </a:pPr>
            <a:endParaRPr sz="1300" b="0" i="1"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300"/>
              <a:buFont typeface="Arial"/>
              <a:buNone/>
            </a:pPr>
            <a:r>
              <a:rPr lang="en-US" sz="2800" b="0" i="0" u="none" strike="noStrike" cap="none">
                <a:solidFill>
                  <a:srgbClr val="FFFFFF"/>
                </a:solidFill>
                <a:latin typeface="Roboto"/>
                <a:ea typeface="Roboto"/>
                <a:cs typeface="Roboto"/>
                <a:sym typeface="Roboto"/>
              </a:rPr>
              <a:t>logistics spent </a:t>
            </a:r>
            <a:r>
              <a:rPr lang="en-US" sz="2800" b="1" i="0" u="none" strike="noStrike" cap="none">
                <a:solidFill>
                  <a:srgbClr val="FFFFFF"/>
                </a:solidFill>
                <a:latin typeface="Roboto"/>
                <a:ea typeface="Roboto"/>
                <a:cs typeface="Roboto"/>
                <a:sym typeface="Roboto"/>
              </a:rPr>
              <a:t>&gt;</a:t>
            </a:r>
            <a:r>
              <a:rPr lang="en-US" sz="2800" b="0" i="0" u="none" strike="noStrike" cap="none">
                <a:solidFill>
                  <a:srgbClr val="FFFFFF"/>
                </a:solidFill>
                <a:latin typeface="Roboto"/>
                <a:ea typeface="Roboto"/>
                <a:cs typeface="Roboto"/>
                <a:sym typeface="Roboto"/>
              </a:rPr>
              <a:t> Inditex turnover worldwide (REF </a:t>
            </a:r>
            <a:r>
              <a:rPr lang="en-US" sz="2800" b="0" i="0" u="sng" strike="noStrike" cap="none">
                <a:solidFill>
                  <a:schemeClr val="hlink"/>
                </a:solidFill>
                <a:latin typeface="Roboto"/>
                <a:ea typeface="Roboto"/>
                <a:cs typeface="Roboto"/>
                <a:sym typeface="Roboto"/>
                <a:hlinkClick r:id="rId3"/>
              </a:rPr>
              <a:t>3</a:t>
            </a:r>
            <a:r>
              <a:rPr lang="en-US" sz="2800" b="0" i="0" u="none" strike="noStrike" cap="none">
                <a:solidFill>
                  <a:srgbClr val="FFFFFF"/>
                </a:solidFill>
                <a:latin typeface="Roboto"/>
                <a:ea typeface="Roboto"/>
                <a:cs typeface="Roboto"/>
                <a:sym typeface="Roboto"/>
              </a:rPr>
              <a:t>) </a:t>
            </a:r>
            <a:r>
              <a:rPr lang="en-US" sz="2800" b="0" i="0" u="sng" strike="noStrike" cap="none">
                <a:solidFill>
                  <a:schemeClr val="hlink"/>
                </a:solidFill>
                <a:latin typeface="Roboto"/>
                <a:ea typeface="Roboto"/>
                <a:cs typeface="Roboto"/>
                <a:sym typeface="Roboto"/>
                <a:hlinkClick r:id="rId4"/>
              </a:rPr>
              <a:t>$29.793</a:t>
            </a:r>
            <a:r>
              <a:rPr lang="en-US" sz="2800" b="0" i="0" u="none" strike="noStrike" cap="none">
                <a:solidFill>
                  <a:srgbClr val="FFFFFF"/>
                </a:solidFill>
                <a:latin typeface="Roboto"/>
                <a:ea typeface="Roboto"/>
                <a:cs typeface="Roboto"/>
                <a:sym typeface="Roboto"/>
              </a:rPr>
              <a:t> millions</a:t>
            </a:r>
            <a:endParaRPr sz="2800" b="0"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300"/>
              <a:buFont typeface="Arial"/>
              <a:buNone/>
            </a:pPr>
            <a:endParaRPr sz="1300" b="0" i="1"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300"/>
              <a:buFont typeface="Arial"/>
              <a:buNone/>
            </a:pPr>
            <a:endParaRPr sz="1300" b="0" i="1"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300"/>
              <a:buFont typeface="Arial"/>
              <a:buNone/>
            </a:pPr>
            <a:r>
              <a:rPr lang="en-US" sz="2800" b="1" i="0" u="none" strike="noStrike" cap="none">
                <a:solidFill>
                  <a:schemeClr val="dk1"/>
                </a:solidFill>
                <a:latin typeface="Roboto"/>
                <a:ea typeface="Roboto"/>
                <a:cs typeface="Roboto"/>
                <a:sym typeface="Roboto"/>
              </a:rPr>
              <a:t>60% of profits from cloud computing</a:t>
            </a:r>
            <a:endParaRPr sz="1300" b="0" i="0" u="none" strike="noStrike" cap="none">
              <a:solidFill>
                <a:schemeClr val="dk1"/>
              </a:solidFill>
              <a:latin typeface="Roboto"/>
              <a:ea typeface="Roboto"/>
              <a:cs typeface="Roboto"/>
              <a:sym typeface="Roboto"/>
            </a:endParaRPr>
          </a:p>
          <a:p>
            <a:pPr marL="0" marR="0" lvl="0" indent="0" algn="l" rtl="0">
              <a:lnSpc>
                <a:spcPct val="150000"/>
              </a:lnSpc>
              <a:spcBef>
                <a:spcPts val="0"/>
              </a:spcBef>
              <a:spcAft>
                <a:spcPts val="0"/>
              </a:spcAft>
              <a:buClr>
                <a:srgbClr val="000000"/>
              </a:buClr>
              <a:buSzPts val="1300"/>
              <a:buFont typeface="Arial"/>
              <a:buNone/>
            </a:pPr>
            <a:endParaRPr sz="1300" b="0" i="0" u="none" strike="noStrike" cap="none">
              <a:solidFill>
                <a:schemeClr val="dk1"/>
              </a:solidFill>
              <a:latin typeface="Roboto"/>
              <a:ea typeface="Roboto"/>
              <a:cs typeface="Roboto"/>
              <a:sym typeface="Roboto"/>
            </a:endParaRPr>
          </a:p>
        </p:txBody>
      </p:sp>
      <p:sp>
        <p:nvSpPr>
          <p:cNvPr id="726" name="Google Shape;726;p72"/>
          <p:cNvSpPr txBox="1">
            <a:spLocks noGrp="1"/>
          </p:cNvSpPr>
          <p:nvPr>
            <p:ph type="title"/>
          </p:nvPr>
        </p:nvSpPr>
        <p:spPr>
          <a:xfrm>
            <a:off x="311700" y="219900"/>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600" b="1">
                <a:solidFill>
                  <a:srgbClr val="000000"/>
                </a:solidFill>
                <a:latin typeface="Raleway"/>
                <a:ea typeface="Raleway"/>
                <a:cs typeface="Raleway"/>
                <a:sym typeface="Raleway"/>
              </a:rPr>
              <a:t>the playground</a:t>
            </a:r>
            <a:endParaRPr sz="3600" b="1">
              <a:solidFill>
                <a:srgbClr val="000000"/>
              </a:solidFill>
              <a:latin typeface="Raleway"/>
              <a:ea typeface="Raleway"/>
              <a:cs typeface="Raleway"/>
              <a:sym typeface="Raleway"/>
            </a:endParaRPr>
          </a:p>
        </p:txBody>
      </p:sp>
      <p:sp>
        <p:nvSpPr>
          <p:cNvPr id="727" name="Google Shape;727;p72"/>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73"/>
          <p:cNvSpPr/>
          <p:nvPr/>
        </p:nvSpPr>
        <p:spPr>
          <a:xfrm>
            <a:off x="-5600" y="2624775"/>
            <a:ext cx="9144000" cy="1149300"/>
          </a:xfrm>
          <a:prstGeom prst="rect">
            <a:avLst/>
          </a:prstGeom>
          <a:solidFill>
            <a:srgbClr val="3C78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p73"/>
          <p:cNvSpPr txBox="1"/>
          <p:nvPr/>
        </p:nvSpPr>
        <p:spPr>
          <a:xfrm>
            <a:off x="353125" y="4645150"/>
            <a:ext cx="22908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734" name="Google Shape;734;p73"/>
          <p:cNvSpPr txBox="1">
            <a:spLocks noGrp="1"/>
          </p:cNvSpPr>
          <p:nvPr>
            <p:ph type="title"/>
          </p:nvPr>
        </p:nvSpPr>
        <p:spPr>
          <a:xfrm>
            <a:off x="311700" y="219900"/>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600" b="1">
                <a:solidFill>
                  <a:srgbClr val="000000"/>
                </a:solidFill>
                <a:latin typeface="Raleway"/>
                <a:ea typeface="Raleway"/>
                <a:cs typeface="Raleway"/>
                <a:sym typeface="Raleway"/>
              </a:rPr>
              <a:t>the playground</a:t>
            </a:r>
            <a:endParaRPr sz="3600" b="1">
              <a:solidFill>
                <a:srgbClr val="000000"/>
              </a:solidFill>
              <a:latin typeface="Raleway"/>
              <a:ea typeface="Raleway"/>
              <a:cs typeface="Raleway"/>
              <a:sym typeface="Raleway"/>
            </a:endParaRPr>
          </a:p>
        </p:txBody>
      </p:sp>
      <p:pic>
        <p:nvPicPr>
          <p:cNvPr id="735" name="Google Shape;735;p73"/>
          <p:cNvPicPr preferRelativeResize="0"/>
          <p:nvPr/>
        </p:nvPicPr>
        <p:blipFill rotWithShape="1">
          <a:blip r:embed="rId3">
            <a:alphaModFix/>
          </a:blip>
          <a:srcRect l="11185" t="44747" r="10646" b="36689"/>
          <a:stretch/>
        </p:blipFill>
        <p:spPr>
          <a:xfrm>
            <a:off x="229250" y="2554938"/>
            <a:ext cx="8685501" cy="1288974"/>
          </a:xfrm>
          <a:prstGeom prst="rect">
            <a:avLst/>
          </a:prstGeom>
          <a:noFill/>
          <a:ln>
            <a:noFill/>
          </a:ln>
        </p:spPr>
      </p:pic>
      <p:sp>
        <p:nvSpPr>
          <p:cNvPr id="736" name="Google Shape;736;p73"/>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74"/>
          <p:cNvSpPr/>
          <p:nvPr/>
        </p:nvSpPr>
        <p:spPr>
          <a:xfrm>
            <a:off x="-5600" y="2700975"/>
            <a:ext cx="9144000" cy="740100"/>
          </a:xfrm>
          <a:prstGeom prst="rect">
            <a:avLst/>
          </a:prstGeom>
          <a:solidFill>
            <a:srgbClr val="3C78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42" name="Google Shape;742;p74"/>
          <p:cNvSpPr txBox="1"/>
          <p:nvPr/>
        </p:nvSpPr>
        <p:spPr>
          <a:xfrm>
            <a:off x="311700" y="933400"/>
            <a:ext cx="8683500" cy="2876100"/>
          </a:xfrm>
          <a:prstGeom prst="rect">
            <a:avLst/>
          </a:prstGeom>
          <a:noFill/>
          <a:ln>
            <a:noFill/>
          </a:ln>
        </p:spPr>
        <p:txBody>
          <a:bodyPr spcFirstLastPara="1" wrap="square" lIns="91425" tIns="91425" rIns="91425" bIns="91425" anchor="t" anchorCtr="0">
            <a:noAutofit/>
          </a:bodyPr>
          <a:lstStyle/>
          <a:p>
            <a:pPr marL="457200" marR="0" lvl="0" indent="0" algn="l" rtl="0">
              <a:lnSpc>
                <a:spcPct val="100000"/>
              </a:lnSpc>
              <a:spcBef>
                <a:spcPts val="0"/>
              </a:spcBef>
              <a:spcAft>
                <a:spcPts val="0"/>
              </a:spcAft>
              <a:buClr>
                <a:srgbClr val="000000"/>
              </a:buClr>
              <a:buSzPts val="1400"/>
              <a:buFont typeface="Arial"/>
              <a:buNone/>
            </a:pPr>
            <a:endParaRPr sz="1400" b="0" i="1"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400"/>
              <a:buFont typeface="Arial"/>
              <a:buNone/>
            </a:pPr>
            <a:r>
              <a:rPr lang="en-US" sz="3200" b="1" i="0" u="none" strike="noStrike" cap="none">
                <a:solidFill>
                  <a:srgbClr val="FFFFFF"/>
                </a:solidFill>
                <a:latin typeface="Roboto"/>
                <a:ea typeface="Roboto"/>
                <a:cs typeface="Roboto"/>
                <a:sym typeface="Roboto"/>
              </a:rPr>
              <a:t>another playground</a:t>
            </a:r>
            <a:endParaRPr sz="3200" b="1"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400"/>
              <a:buFont typeface="Arial"/>
              <a:buNone/>
            </a:pPr>
            <a:endParaRPr sz="20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400"/>
              <a:buFont typeface="Arial"/>
              <a:buNone/>
            </a:pPr>
            <a:r>
              <a:rPr lang="en-US" sz="2800" b="0" i="0" u="none" strike="noStrike" cap="none">
                <a:solidFill>
                  <a:srgbClr val="000000"/>
                </a:solidFill>
                <a:latin typeface="Roboto"/>
                <a:ea typeface="Roboto"/>
                <a:cs typeface="Roboto"/>
                <a:sym typeface="Roboto"/>
              </a:rPr>
              <a:t>→ </a:t>
            </a:r>
            <a:r>
              <a:rPr lang="en-US" sz="2700" b="0" i="0" u="none" strike="noStrike" cap="none">
                <a:solidFill>
                  <a:schemeClr val="dk1"/>
                </a:solidFill>
                <a:latin typeface="Roboto"/>
                <a:ea typeface="Roboto"/>
                <a:cs typeface="Roboto"/>
                <a:sym typeface="Roboto"/>
              </a:rPr>
              <a:t>customization disruption</a:t>
            </a:r>
            <a:endParaRPr sz="27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400"/>
              <a:buFont typeface="Arial"/>
              <a:buNone/>
            </a:pPr>
            <a:endParaRPr sz="27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400"/>
              <a:buFont typeface="Arial"/>
              <a:buNone/>
            </a:pPr>
            <a:r>
              <a:rPr lang="en-US" sz="2700" b="0" i="0" u="none" strike="noStrike" cap="none">
                <a:solidFill>
                  <a:srgbClr val="FFFFFF"/>
                </a:solidFill>
                <a:latin typeface="Roboto"/>
                <a:ea typeface="Roboto"/>
                <a:cs typeface="Roboto"/>
                <a:sym typeface="Roboto"/>
              </a:rPr>
              <a:t>→ </a:t>
            </a:r>
            <a:r>
              <a:rPr lang="en-US" sz="2800" b="0" i="0" u="none" strike="noStrike" cap="none">
                <a:solidFill>
                  <a:srgbClr val="FFFFFF"/>
                </a:solidFill>
                <a:latin typeface="Roboto"/>
                <a:ea typeface="Roboto"/>
                <a:cs typeface="Roboto"/>
                <a:sym typeface="Roboto"/>
              </a:rPr>
              <a:t>in-</a:t>
            </a:r>
            <a:r>
              <a:rPr lang="en-US" sz="2700" b="0" i="0" u="none" strike="noStrike" cap="none">
                <a:solidFill>
                  <a:srgbClr val="FFFFFF"/>
                </a:solidFill>
                <a:latin typeface="Roboto"/>
                <a:ea typeface="Roboto"/>
                <a:cs typeface="Roboto"/>
                <a:sym typeface="Roboto"/>
              </a:rPr>
              <a:t>synergies business model</a:t>
            </a:r>
            <a:endParaRPr sz="27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400"/>
              <a:buFont typeface="Arial"/>
              <a:buNone/>
            </a:pPr>
            <a:endParaRPr sz="27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400"/>
              <a:buFont typeface="Arial"/>
              <a:buNone/>
            </a:pPr>
            <a:r>
              <a:rPr lang="en-US" sz="2700" b="0" i="0" u="none" strike="noStrike" cap="none">
                <a:solidFill>
                  <a:srgbClr val="000000"/>
                </a:solidFill>
                <a:latin typeface="Roboto"/>
                <a:ea typeface="Roboto"/>
                <a:cs typeface="Roboto"/>
                <a:sym typeface="Roboto"/>
              </a:rPr>
              <a:t>→ digital real estate &amp; logistics</a:t>
            </a:r>
            <a:endParaRPr sz="2800" b="0" i="1" u="none" strike="noStrike" cap="none">
              <a:solidFill>
                <a:srgbClr val="000000"/>
              </a:solidFill>
              <a:latin typeface="Roboto"/>
              <a:ea typeface="Roboto"/>
              <a:cs typeface="Roboto"/>
              <a:sym typeface="Roboto"/>
            </a:endParaRPr>
          </a:p>
          <a:p>
            <a:pPr marL="0" marR="0" lvl="0" indent="4572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743" name="Google Shape;743;p74"/>
          <p:cNvSpPr/>
          <p:nvPr/>
        </p:nvSpPr>
        <p:spPr>
          <a:xfrm>
            <a:off x="-5600" y="1024575"/>
            <a:ext cx="9144000" cy="826200"/>
          </a:xfrm>
          <a:prstGeom prst="rect">
            <a:avLst/>
          </a:prstGeom>
          <a:solidFill>
            <a:srgbClr val="3C78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44" name="Google Shape;744;p74"/>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38</a:t>
            </a:fld>
            <a:endParaRPr/>
          </a:p>
        </p:txBody>
      </p:sp>
      <p:sp>
        <p:nvSpPr>
          <p:cNvPr id="745" name="Google Shape;745;p74"/>
          <p:cNvSpPr txBox="1"/>
          <p:nvPr/>
        </p:nvSpPr>
        <p:spPr>
          <a:xfrm>
            <a:off x="1800925" y="4645152"/>
            <a:ext cx="2021700" cy="43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746" name="Google Shape;746;p74"/>
          <p:cNvSpPr txBox="1"/>
          <p:nvPr/>
        </p:nvSpPr>
        <p:spPr>
          <a:xfrm>
            <a:off x="353125" y="4645150"/>
            <a:ext cx="22908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747" name="Google Shape;747;p74"/>
          <p:cNvSpPr txBox="1">
            <a:spLocks noGrp="1"/>
          </p:cNvSpPr>
          <p:nvPr>
            <p:ph type="title"/>
          </p:nvPr>
        </p:nvSpPr>
        <p:spPr>
          <a:xfrm>
            <a:off x="311700" y="219900"/>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600" b="1">
                <a:solidFill>
                  <a:srgbClr val="000000"/>
                </a:solidFill>
                <a:latin typeface="Raleway"/>
                <a:ea typeface="Raleway"/>
                <a:cs typeface="Raleway"/>
                <a:sym typeface="Raleway"/>
              </a:rPr>
              <a:t>the playground</a:t>
            </a:r>
            <a:endParaRPr sz="3600" b="1">
              <a:solidFill>
                <a:srgbClr val="000000"/>
              </a:solidFill>
              <a:latin typeface="Raleway"/>
              <a:ea typeface="Raleway"/>
              <a:cs typeface="Raleway"/>
              <a:sym typeface="Raleway"/>
            </a:endParaRPr>
          </a:p>
        </p:txBody>
      </p:sp>
      <p:sp>
        <p:nvSpPr>
          <p:cNvPr id="748" name="Google Shape;748;p74"/>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75"/>
          <p:cNvSpPr txBox="1"/>
          <p:nvPr/>
        </p:nvSpPr>
        <p:spPr>
          <a:xfrm>
            <a:off x="1800925" y="4645152"/>
            <a:ext cx="2021700" cy="43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Work Sans"/>
                <a:ea typeface="Work Sans"/>
                <a:cs typeface="Work Sans"/>
                <a:sym typeface="Work Sans"/>
              </a:rPr>
              <a:t>CAPILLAR.IT</a:t>
            </a:r>
            <a:endParaRPr sz="900" b="0" i="0" u="none" strike="noStrike" cap="none">
              <a:solidFill>
                <a:schemeClr val="dk1"/>
              </a:solidFill>
              <a:latin typeface="Work Sans"/>
              <a:ea typeface="Work Sans"/>
              <a:cs typeface="Work Sans"/>
              <a:sym typeface="Work Sans"/>
            </a:endParaRPr>
          </a:p>
        </p:txBody>
      </p:sp>
      <p:sp>
        <p:nvSpPr>
          <p:cNvPr id="754" name="Google Shape;754;p75"/>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39</a:t>
            </a:fld>
            <a:endParaRPr/>
          </a:p>
        </p:txBody>
      </p:sp>
      <p:sp>
        <p:nvSpPr>
          <p:cNvPr id="755" name="Google Shape;755;p75"/>
          <p:cNvSpPr/>
          <p:nvPr/>
        </p:nvSpPr>
        <p:spPr>
          <a:xfrm>
            <a:off x="-5600" y="1436925"/>
            <a:ext cx="9144000" cy="1357200"/>
          </a:xfrm>
          <a:prstGeom prst="rect">
            <a:avLst/>
          </a:prstGeom>
          <a:solidFill>
            <a:srgbClr val="1155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p75"/>
          <p:cNvSpPr txBox="1">
            <a:spLocks noGrp="1"/>
          </p:cNvSpPr>
          <p:nvPr>
            <p:ph type="title"/>
          </p:nvPr>
        </p:nvSpPr>
        <p:spPr>
          <a:xfrm>
            <a:off x="311700" y="219900"/>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600" b="1">
                <a:solidFill>
                  <a:srgbClr val="000000"/>
                </a:solidFill>
                <a:latin typeface="Raleway"/>
                <a:ea typeface="Raleway"/>
                <a:cs typeface="Raleway"/>
                <a:sym typeface="Raleway"/>
              </a:rPr>
              <a:t>the playground</a:t>
            </a:r>
            <a:endParaRPr sz="3600" b="1">
              <a:solidFill>
                <a:srgbClr val="000000"/>
              </a:solidFill>
              <a:latin typeface="Raleway"/>
              <a:ea typeface="Raleway"/>
              <a:cs typeface="Raleway"/>
              <a:sym typeface="Raleway"/>
            </a:endParaRPr>
          </a:p>
        </p:txBody>
      </p:sp>
      <p:pic>
        <p:nvPicPr>
          <p:cNvPr id="757" name="Google Shape;757;p75"/>
          <p:cNvPicPr preferRelativeResize="0"/>
          <p:nvPr/>
        </p:nvPicPr>
        <p:blipFill rotWithShape="1">
          <a:blip r:embed="rId3">
            <a:alphaModFix/>
          </a:blip>
          <a:srcRect l="9706" t="41428" r="12954" b="36925"/>
          <a:stretch/>
        </p:blipFill>
        <p:spPr>
          <a:xfrm>
            <a:off x="30825" y="1562550"/>
            <a:ext cx="6364374" cy="1113174"/>
          </a:xfrm>
          <a:prstGeom prst="rect">
            <a:avLst/>
          </a:prstGeom>
          <a:noFill/>
          <a:ln>
            <a:noFill/>
          </a:ln>
        </p:spPr>
      </p:pic>
      <p:sp>
        <p:nvSpPr>
          <p:cNvPr id="758" name="Google Shape;758;p75"/>
          <p:cNvSpPr txBox="1"/>
          <p:nvPr/>
        </p:nvSpPr>
        <p:spPr>
          <a:xfrm>
            <a:off x="353125" y="4645150"/>
            <a:ext cx="22908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759" name="Google Shape;759;p75"/>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40"/>
          <p:cNvSpPr/>
          <p:nvPr/>
        </p:nvSpPr>
        <p:spPr>
          <a:xfrm>
            <a:off x="-5600" y="4214900"/>
            <a:ext cx="9144000" cy="572700"/>
          </a:xfrm>
          <a:prstGeom prst="rect">
            <a:avLst/>
          </a:prstGeom>
          <a:solidFill>
            <a:srgbClr val="3C78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40"/>
          <p:cNvSpPr/>
          <p:nvPr/>
        </p:nvSpPr>
        <p:spPr>
          <a:xfrm>
            <a:off x="541900" y="1715175"/>
            <a:ext cx="1354200" cy="2324700"/>
          </a:xfrm>
          <a:prstGeom prst="roundRect">
            <a:avLst>
              <a:gd name="adj" fmla="val 16667"/>
            </a:avLst>
          </a:prstGeom>
          <a:solidFill>
            <a:schemeClr val="lt1"/>
          </a:solidFill>
          <a:ln w="9525" cap="flat" cmpd="sng">
            <a:solidFill>
              <a:schemeClr val="dk2"/>
            </a:solidFill>
            <a:prstDash val="dash"/>
            <a:round/>
            <a:headEnd type="none" w="sm" len="sm"/>
            <a:tailEnd type="none" w="sm" len="sm"/>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US" sz="1050" b="1" i="0" u="none" strike="noStrike" cap="none">
                <a:solidFill>
                  <a:srgbClr val="3C4043"/>
                </a:solidFill>
                <a:highlight>
                  <a:srgbClr val="FFFFFF"/>
                </a:highlight>
                <a:latin typeface="Roboto"/>
                <a:ea typeface="Roboto"/>
                <a:cs typeface="Roboto"/>
                <a:sym typeface="Roboto"/>
              </a:rPr>
              <a:t>Private Logistics Platform</a:t>
            </a:r>
            <a:endParaRPr sz="1100" b="1" i="0" u="none" strike="noStrike" cap="none">
              <a:solidFill>
                <a:srgbClr val="000000"/>
              </a:solidFill>
              <a:latin typeface="Arial"/>
              <a:ea typeface="Arial"/>
              <a:cs typeface="Arial"/>
              <a:sym typeface="Arial"/>
            </a:endParaRPr>
          </a:p>
        </p:txBody>
      </p:sp>
      <p:sp>
        <p:nvSpPr>
          <p:cNvPr id="211" name="Google Shape;211;p40"/>
          <p:cNvSpPr txBox="1"/>
          <p:nvPr/>
        </p:nvSpPr>
        <p:spPr>
          <a:xfrm>
            <a:off x="891400" y="2270713"/>
            <a:ext cx="655200" cy="276900"/>
          </a:xfrm>
          <a:prstGeom prst="rect">
            <a:avLst/>
          </a:prstGeom>
          <a:solidFill>
            <a:schemeClr val="lt1"/>
          </a:solidFill>
          <a:ln w="9525" cap="flat" cmpd="sng">
            <a:solidFill>
              <a:schemeClr val="accent5"/>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API</a:t>
            </a:r>
            <a:endParaRPr sz="1400" b="0" i="0" u="none" strike="noStrike" cap="none">
              <a:solidFill>
                <a:schemeClr val="dk1"/>
              </a:solidFill>
              <a:latin typeface="Calibri"/>
              <a:ea typeface="Calibri"/>
              <a:cs typeface="Calibri"/>
              <a:sym typeface="Calibri"/>
            </a:endParaRPr>
          </a:p>
        </p:txBody>
      </p:sp>
      <p:sp>
        <p:nvSpPr>
          <p:cNvPr id="212" name="Google Shape;212;p40"/>
          <p:cNvSpPr txBox="1"/>
          <p:nvPr/>
        </p:nvSpPr>
        <p:spPr>
          <a:xfrm>
            <a:off x="891375" y="2699913"/>
            <a:ext cx="655200" cy="276900"/>
          </a:xfrm>
          <a:prstGeom prst="rect">
            <a:avLst/>
          </a:prstGeom>
          <a:solidFill>
            <a:schemeClr val="lt1"/>
          </a:solidFill>
          <a:ln w="9525" cap="flat" cmpd="sng">
            <a:solidFill>
              <a:schemeClr val="accent5"/>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DNA</a:t>
            </a:r>
            <a:endParaRPr sz="1400" b="0" i="0" u="none" strike="noStrike" cap="none">
              <a:solidFill>
                <a:schemeClr val="dk1"/>
              </a:solidFill>
              <a:latin typeface="Calibri"/>
              <a:ea typeface="Calibri"/>
              <a:cs typeface="Calibri"/>
              <a:sym typeface="Calibri"/>
            </a:endParaRPr>
          </a:p>
        </p:txBody>
      </p:sp>
      <p:sp>
        <p:nvSpPr>
          <p:cNvPr id="213" name="Google Shape;213;p40"/>
          <p:cNvSpPr/>
          <p:nvPr/>
        </p:nvSpPr>
        <p:spPr>
          <a:xfrm>
            <a:off x="2218450" y="1714550"/>
            <a:ext cx="1354200" cy="2324700"/>
          </a:xfrm>
          <a:prstGeom prst="roundRect">
            <a:avLst>
              <a:gd name="adj" fmla="val 16667"/>
            </a:avLst>
          </a:prstGeom>
          <a:solidFill>
            <a:schemeClr val="lt1"/>
          </a:solidFill>
          <a:ln w="9525" cap="flat" cmpd="sng">
            <a:solidFill>
              <a:schemeClr val="dk2"/>
            </a:solidFill>
            <a:prstDash val="dash"/>
            <a:round/>
            <a:headEnd type="none" w="sm" len="sm"/>
            <a:tailEnd type="none" w="sm" len="sm"/>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US" sz="1050" b="1" i="0" u="none" strike="noStrike" cap="none">
                <a:solidFill>
                  <a:srgbClr val="3C4043"/>
                </a:solidFill>
                <a:highlight>
                  <a:srgbClr val="FFFFFF"/>
                </a:highlight>
                <a:latin typeface="Roboto"/>
                <a:ea typeface="Roboto"/>
                <a:cs typeface="Roboto"/>
                <a:sym typeface="Roboto"/>
              </a:rPr>
              <a:t>Mutualized transport</a:t>
            </a:r>
            <a:endParaRPr sz="1100" b="1" i="0" u="none" strike="noStrike" cap="none">
              <a:solidFill>
                <a:srgbClr val="000000"/>
              </a:solidFill>
              <a:latin typeface="Arial"/>
              <a:ea typeface="Arial"/>
              <a:cs typeface="Arial"/>
              <a:sym typeface="Arial"/>
            </a:endParaRPr>
          </a:p>
        </p:txBody>
      </p:sp>
      <p:sp>
        <p:nvSpPr>
          <p:cNvPr id="214" name="Google Shape;214;p40"/>
          <p:cNvSpPr txBox="1"/>
          <p:nvPr/>
        </p:nvSpPr>
        <p:spPr>
          <a:xfrm>
            <a:off x="2545488" y="2272150"/>
            <a:ext cx="655200" cy="276900"/>
          </a:xfrm>
          <a:prstGeom prst="rect">
            <a:avLst/>
          </a:prstGeom>
          <a:solidFill>
            <a:schemeClr val="lt1"/>
          </a:solidFill>
          <a:ln w="9525" cap="flat" cmpd="sng">
            <a:solidFill>
              <a:schemeClr val="accent5"/>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API</a:t>
            </a:r>
            <a:endParaRPr sz="1400" b="0" i="0" u="none" strike="noStrike" cap="none">
              <a:solidFill>
                <a:schemeClr val="dk1"/>
              </a:solidFill>
              <a:latin typeface="Calibri"/>
              <a:ea typeface="Calibri"/>
              <a:cs typeface="Calibri"/>
              <a:sym typeface="Calibri"/>
            </a:endParaRPr>
          </a:p>
        </p:txBody>
      </p:sp>
      <p:sp>
        <p:nvSpPr>
          <p:cNvPr id="215" name="Google Shape;215;p40"/>
          <p:cNvSpPr txBox="1"/>
          <p:nvPr/>
        </p:nvSpPr>
        <p:spPr>
          <a:xfrm>
            <a:off x="2567938" y="2724575"/>
            <a:ext cx="655200" cy="276900"/>
          </a:xfrm>
          <a:prstGeom prst="rect">
            <a:avLst/>
          </a:prstGeom>
          <a:solidFill>
            <a:schemeClr val="lt1"/>
          </a:solidFill>
          <a:ln w="9525" cap="flat" cmpd="sng">
            <a:solidFill>
              <a:schemeClr val="accent5"/>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DNA</a:t>
            </a:r>
            <a:endParaRPr sz="1400" b="0" i="0" u="none" strike="noStrike" cap="none">
              <a:solidFill>
                <a:schemeClr val="dk1"/>
              </a:solidFill>
              <a:latin typeface="Calibri"/>
              <a:ea typeface="Calibri"/>
              <a:cs typeface="Calibri"/>
              <a:sym typeface="Calibri"/>
            </a:endParaRPr>
          </a:p>
        </p:txBody>
      </p:sp>
      <p:sp>
        <p:nvSpPr>
          <p:cNvPr id="216" name="Google Shape;216;p40"/>
          <p:cNvSpPr/>
          <p:nvPr/>
        </p:nvSpPr>
        <p:spPr>
          <a:xfrm>
            <a:off x="3850075" y="1724775"/>
            <a:ext cx="1354200" cy="2324700"/>
          </a:xfrm>
          <a:prstGeom prst="roundRect">
            <a:avLst>
              <a:gd name="adj" fmla="val 16667"/>
            </a:avLst>
          </a:prstGeom>
          <a:solidFill>
            <a:schemeClr val="lt1"/>
          </a:solidFill>
          <a:ln w="9525" cap="flat" cmpd="sng">
            <a:solidFill>
              <a:schemeClr val="dk2"/>
            </a:solidFill>
            <a:prstDash val="dash"/>
            <a:round/>
            <a:headEnd type="none" w="sm" len="sm"/>
            <a:tailEnd type="none" w="sm" len="sm"/>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US" sz="1050" b="1" i="0" u="none" strike="noStrike" cap="none">
                <a:solidFill>
                  <a:srgbClr val="3C4043"/>
                </a:solidFill>
                <a:highlight>
                  <a:srgbClr val="FFFFFF"/>
                </a:highlight>
                <a:latin typeface="Roboto"/>
                <a:ea typeface="Roboto"/>
                <a:cs typeface="Roboto"/>
                <a:sym typeface="Roboto"/>
              </a:rPr>
              <a:t>Public Central Market</a:t>
            </a:r>
            <a:endParaRPr sz="1100" b="1" i="0" u="none" strike="noStrike" cap="none">
              <a:solidFill>
                <a:srgbClr val="000000"/>
              </a:solidFill>
              <a:latin typeface="Arial"/>
              <a:ea typeface="Arial"/>
              <a:cs typeface="Arial"/>
              <a:sym typeface="Arial"/>
            </a:endParaRPr>
          </a:p>
        </p:txBody>
      </p:sp>
      <p:sp>
        <p:nvSpPr>
          <p:cNvPr id="217" name="Google Shape;217;p40"/>
          <p:cNvSpPr txBox="1"/>
          <p:nvPr/>
        </p:nvSpPr>
        <p:spPr>
          <a:xfrm>
            <a:off x="4199550" y="2272975"/>
            <a:ext cx="655200" cy="276900"/>
          </a:xfrm>
          <a:prstGeom prst="rect">
            <a:avLst/>
          </a:prstGeom>
          <a:solidFill>
            <a:schemeClr val="lt1"/>
          </a:solidFill>
          <a:ln w="9525" cap="flat" cmpd="sng">
            <a:solidFill>
              <a:schemeClr val="accent5"/>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API</a:t>
            </a:r>
            <a:endParaRPr sz="1400" b="0" i="0" u="none" strike="noStrike" cap="none">
              <a:solidFill>
                <a:schemeClr val="dk1"/>
              </a:solidFill>
              <a:latin typeface="Calibri"/>
              <a:ea typeface="Calibri"/>
              <a:cs typeface="Calibri"/>
              <a:sym typeface="Calibri"/>
            </a:endParaRPr>
          </a:p>
        </p:txBody>
      </p:sp>
      <p:sp>
        <p:nvSpPr>
          <p:cNvPr id="218" name="Google Shape;218;p40"/>
          <p:cNvSpPr txBox="1"/>
          <p:nvPr/>
        </p:nvSpPr>
        <p:spPr>
          <a:xfrm>
            <a:off x="4199550" y="2748663"/>
            <a:ext cx="655200" cy="276900"/>
          </a:xfrm>
          <a:prstGeom prst="rect">
            <a:avLst/>
          </a:prstGeom>
          <a:solidFill>
            <a:schemeClr val="lt1"/>
          </a:solidFill>
          <a:ln w="9525" cap="flat" cmpd="sng">
            <a:solidFill>
              <a:schemeClr val="accent5"/>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DNA</a:t>
            </a:r>
            <a:endParaRPr sz="1400" b="0" i="0" u="none" strike="noStrike" cap="none">
              <a:solidFill>
                <a:schemeClr val="dk1"/>
              </a:solidFill>
              <a:latin typeface="Calibri"/>
              <a:ea typeface="Calibri"/>
              <a:cs typeface="Calibri"/>
              <a:sym typeface="Calibri"/>
            </a:endParaRPr>
          </a:p>
        </p:txBody>
      </p:sp>
      <p:sp>
        <p:nvSpPr>
          <p:cNvPr id="219" name="Google Shape;219;p40"/>
          <p:cNvSpPr/>
          <p:nvPr/>
        </p:nvSpPr>
        <p:spPr>
          <a:xfrm>
            <a:off x="5481675" y="1724775"/>
            <a:ext cx="1354200" cy="2324700"/>
          </a:xfrm>
          <a:prstGeom prst="roundRect">
            <a:avLst>
              <a:gd name="adj" fmla="val 16667"/>
            </a:avLst>
          </a:prstGeom>
          <a:solidFill>
            <a:schemeClr val="lt1"/>
          </a:solidFill>
          <a:ln w="9525" cap="flat" cmpd="sng">
            <a:solidFill>
              <a:schemeClr val="dk2"/>
            </a:solidFill>
            <a:prstDash val="dash"/>
            <a:round/>
            <a:headEnd type="none" w="sm" len="sm"/>
            <a:tailEnd type="none" w="sm" len="sm"/>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US" sz="1050" b="1" i="0" u="none" strike="noStrike" cap="none">
                <a:solidFill>
                  <a:srgbClr val="3C4043"/>
                </a:solidFill>
                <a:highlight>
                  <a:srgbClr val="FFFFFF"/>
                </a:highlight>
                <a:latin typeface="Roboto"/>
                <a:ea typeface="Roboto"/>
                <a:cs typeface="Roboto"/>
                <a:sym typeface="Roboto"/>
              </a:rPr>
              <a:t>Articulation</a:t>
            </a:r>
            <a:endParaRPr sz="1100" b="1" i="0" u="none" strike="noStrike" cap="none">
              <a:solidFill>
                <a:srgbClr val="000000"/>
              </a:solidFill>
              <a:latin typeface="Arial"/>
              <a:ea typeface="Arial"/>
              <a:cs typeface="Arial"/>
              <a:sym typeface="Arial"/>
            </a:endParaRPr>
          </a:p>
        </p:txBody>
      </p:sp>
      <p:sp>
        <p:nvSpPr>
          <p:cNvPr id="220" name="Google Shape;220;p40"/>
          <p:cNvSpPr txBox="1"/>
          <p:nvPr/>
        </p:nvSpPr>
        <p:spPr>
          <a:xfrm>
            <a:off x="5843800" y="2278975"/>
            <a:ext cx="655200" cy="276900"/>
          </a:xfrm>
          <a:prstGeom prst="rect">
            <a:avLst/>
          </a:prstGeom>
          <a:solidFill>
            <a:schemeClr val="lt1"/>
          </a:solidFill>
          <a:ln w="9525" cap="flat" cmpd="sng">
            <a:solidFill>
              <a:schemeClr val="accent5"/>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API</a:t>
            </a:r>
            <a:endParaRPr sz="1400" b="0" i="0" u="none" strike="noStrike" cap="none">
              <a:solidFill>
                <a:schemeClr val="dk1"/>
              </a:solidFill>
              <a:latin typeface="Calibri"/>
              <a:ea typeface="Calibri"/>
              <a:cs typeface="Calibri"/>
              <a:sym typeface="Calibri"/>
            </a:endParaRPr>
          </a:p>
        </p:txBody>
      </p:sp>
      <p:sp>
        <p:nvSpPr>
          <p:cNvPr id="221" name="Google Shape;221;p40"/>
          <p:cNvSpPr txBox="1"/>
          <p:nvPr/>
        </p:nvSpPr>
        <p:spPr>
          <a:xfrm>
            <a:off x="5843800" y="2738450"/>
            <a:ext cx="655200" cy="276900"/>
          </a:xfrm>
          <a:prstGeom prst="rect">
            <a:avLst/>
          </a:prstGeom>
          <a:solidFill>
            <a:schemeClr val="lt1"/>
          </a:solidFill>
          <a:ln w="9525" cap="flat" cmpd="sng">
            <a:solidFill>
              <a:schemeClr val="accent5"/>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DNA</a:t>
            </a:r>
            <a:endParaRPr sz="1400" b="0" i="0" u="none" strike="noStrike" cap="none">
              <a:solidFill>
                <a:schemeClr val="dk1"/>
              </a:solidFill>
              <a:latin typeface="Calibri"/>
              <a:ea typeface="Calibri"/>
              <a:cs typeface="Calibri"/>
              <a:sym typeface="Calibri"/>
            </a:endParaRPr>
          </a:p>
        </p:txBody>
      </p:sp>
      <p:sp>
        <p:nvSpPr>
          <p:cNvPr id="222" name="Google Shape;222;p40"/>
          <p:cNvSpPr/>
          <p:nvPr/>
        </p:nvSpPr>
        <p:spPr>
          <a:xfrm>
            <a:off x="7138525" y="1714567"/>
            <a:ext cx="1354200" cy="2324700"/>
          </a:xfrm>
          <a:prstGeom prst="roundRect">
            <a:avLst>
              <a:gd name="adj" fmla="val 16667"/>
            </a:avLst>
          </a:prstGeom>
          <a:solidFill>
            <a:schemeClr val="lt1"/>
          </a:solidFill>
          <a:ln w="9525" cap="flat" cmpd="sng">
            <a:solidFill>
              <a:schemeClr val="dk2"/>
            </a:solidFill>
            <a:prstDash val="dash"/>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Analytics</a:t>
            </a:r>
            <a:endParaRPr sz="1100" b="1" i="0" u="none" strike="noStrike" cap="none">
              <a:solidFill>
                <a:srgbClr val="000000"/>
              </a:solidFill>
              <a:latin typeface="Arial"/>
              <a:ea typeface="Arial"/>
              <a:cs typeface="Arial"/>
              <a:sym typeface="Arial"/>
            </a:endParaRPr>
          </a:p>
        </p:txBody>
      </p:sp>
      <p:sp>
        <p:nvSpPr>
          <p:cNvPr id="223" name="Google Shape;223;p40"/>
          <p:cNvSpPr txBox="1"/>
          <p:nvPr/>
        </p:nvSpPr>
        <p:spPr>
          <a:xfrm>
            <a:off x="7497850" y="2278425"/>
            <a:ext cx="655200" cy="276900"/>
          </a:xfrm>
          <a:prstGeom prst="rect">
            <a:avLst/>
          </a:prstGeom>
          <a:solidFill>
            <a:schemeClr val="lt1"/>
          </a:solidFill>
          <a:ln w="9525" cap="flat" cmpd="sng">
            <a:solidFill>
              <a:schemeClr val="accent5"/>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API</a:t>
            </a:r>
            <a:endParaRPr sz="1400" b="0" i="0" u="none" strike="noStrike" cap="none">
              <a:solidFill>
                <a:schemeClr val="dk1"/>
              </a:solidFill>
              <a:latin typeface="Calibri"/>
              <a:ea typeface="Calibri"/>
              <a:cs typeface="Calibri"/>
              <a:sym typeface="Calibri"/>
            </a:endParaRPr>
          </a:p>
        </p:txBody>
      </p:sp>
      <p:sp>
        <p:nvSpPr>
          <p:cNvPr id="224" name="Google Shape;224;p40"/>
          <p:cNvSpPr txBox="1"/>
          <p:nvPr/>
        </p:nvSpPr>
        <p:spPr>
          <a:xfrm>
            <a:off x="7497850" y="2748663"/>
            <a:ext cx="655200" cy="276900"/>
          </a:xfrm>
          <a:prstGeom prst="rect">
            <a:avLst/>
          </a:prstGeom>
          <a:solidFill>
            <a:schemeClr val="lt1"/>
          </a:solidFill>
          <a:ln w="9525" cap="flat" cmpd="sng">
            <a:solidFill>
              <a:schemeClr val="accent5"/>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DNA</a:t>
            </a:r>
            <a:endParaRPr sz="1400" b="0" i="0" u="none" strike="noStrike" cap="none">
              <a:solidFill>
                <a:schemeClr val="dk1"/>
              </a:solidFill>
              <a:latin typeface="Calibri"/>
              <a:ea typeface="Calibri"/>
              <a:cs typeface="Calibri"/>
              <a:sym typeface="Calibri"/>
            </a:endParaRPr>
          </a:p>
        </p:txBody>
      </p:sp>
      <p:pic>
        <p:nvPicPr>
          <p:cNvPr id="225" name="Google Shape;225;p40" descr="Image result for Holochain Distributed Hash Table"/>
          <p:cNvPicPr preferRelativeResize="0"/>
          <p:nvPr/>
        </p:nvPicPr>
        <p:blipFill rotWithShape="1">
          <a:blip r:embed="rId3">
            <a:alphaModFix/>
          </a:blip>
          <a:srcRect/>
          <a:stretch/>
        </p:blipFill>
        <p:spPr>
          <a:xfrm>
            <a:off x="4093425" y="3108726"/>
            <a:ext cx="848150" cy="840625"/>
          </a:xfrm>
          <a:prstGeom prst="rect">
            <a:avLst/>
          </a:prstGeom>
          <a:noFill/>
          <a:ln>
            <a:noFill/>
          </a:ln>
        </p:spPr>
      </p:pic>
      <p:pic>
        <p:nvPicPr>
          <p:cNvPr id="226" name="Google Shape;226;p40" descr="Image result for Holochain Distributed Hash Table"/>
          <p:cNvPicPr preferRelativeResize="0"/>
          <p:nvPr/>
        </p:nvPicPr>
        <p:blipFill rotWithShape="1">
          <a:blip r:embed="rId3">
            <a:alphaModFix/>
          </a:blip>
          <a:srcRect/>
          <a:stretch/>
        </p:blipFill>
        <p:spPr>
          <a:xfrm>
            <a:off x="5734700" y="3119276"/>
            <a:ext cx="848150" cy="840625"/>
          </a:xfrm>
          <a:prstGeom prst="rect">
            <a:avLst/>
          </a:prstGeom>
          <a:noFill/>
          <a:ln>
            <a:noFill/>
          </a:ln>
        </p:spPr>
      </p:pic>
      <p:pic>
        <p:nvPicPr>
          <p:cNvPr id="227" name="Google Shape;227;p40" descr="Image result for Holochain Distributed Hash Table"/>
          <p:cNvPicPr preferRelativeResize="0"/>
          <p:nvPr/>
        </p:nvPicPr>
        <p:blipFill rotWithShape="1">
          <a:blip r:embed="rId3">
            <a:alphaModFix/>
          </a:blip>
          <a:srcRect/>
          <a:stretch/>
        </p:blipFill>
        <p:spPr>
          <a:xfrm>
            <a:off x="7391550" y="3119276"/>
            <a:ext cx="848150" cy="840625"/>
          </a:xfrm>
          <a:prstGeom prst="rect">
            <a:avLst/>
          </a:prstGeom>
          <a:noFill/>
          <a:ln>
            <a:noFill/>
          </a:ln>
        </p:spPr>
      </p:pic>
      <p:pic>
        <p:nvPicPr>
          <p:cNvPr id="228" name="Google Shape;228;p40" descr="Image result for Holochain Distributed Hash Table"/>
          <p:cNvPicPr preferRelativeResize="0"/>
          <p:nvPr/>
        </p:nvPicPr>
        <p:blipFill rotWithShape="1">
          <a:blip r:embed="rId3">
            <a:alphaModFix/>
          </a:blip>
          <a:srcRect/>
          <a:stretch/>
        </p:blipFill>
        <p:spPr>
          <a:xfrm>
            <a:off x="2452150" y="3108726"/>
            <a:ext cx="848150" cy="840625"/>
          </a:xfrm>
          <a:prstGeom prst="rect">
            <a:avLst/>
          </a:prstGeom>
          <a:noFill/>
          <a:ln>
            <a:noFill/>
          </a:ln>
        </p:spPr>
      </p:pic>
      <p:pic>
        <p:nvPicPr>
          <p:cNvPr id="229" name="Google Shape;229;p40" descr="Image result for Holochain Distributed Hash Table"/>
          <p:cNvPicPr preferRelativeResize="0"/>
          <p:nvPr/>
        </p:nvPicPr>
        <p:blipFill rotWithShape="1">
          <a:blip r:embed="rId3">
            <a:alphaModFix/>
          </a:blip>
          <a:srcRect/>
          <a:stretch/>
        </p:blipFill>
        <p:spPr>
          <a:xfrm>
            <a:off x="794900" y="3109976"/>
            <a:ext cx="848150" cy="840625"/>
          </a:xfrm>
          <a:prstGeom prst="rect">
            <a:avLst/>
          </a:prstGeom>
          <a:noFill/>
          <a:ln>
            <a:noFill/>
          </a:ln>
        </p:spPr>
      </p:pic>
      <p:sp>
        <p:nvSpPr>
          <p:cNvPr id="230" name="Google Shape;230;p40"/>
          <p:cNvSpPr/>
          <p:nvPr/>
        </p:nvSpPr>
        <p:spPr>
          <a:xfrm>
            <a:off x="1188675" y="3837300"/>
            <a:ext cx="139500" cy="153600"/>
          </a:xfrm>
          <a:prstGeom prst="ellipse">
            <a:avLst/>
          </a:prstGeom>
          <a:solidFill>
            <a:srgbClr val="F6001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40"/>
          <p:cNvSpPr/>
          <p:nvPr/>
        </p:nvSpPr>
        <p:spPr>
          <a:xfrm>
            <a:off x="3160800" y="3630700"/>
            <a:ext cx="139500" cy="153600"/>
          </a:xfrm>
          <a:prstGeom prst="ellipse">
            <a:avLst/>
          </a:prstGeom>
          <a:solidFill>
            <a:srgbClr val="F6001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40"/>
          <p:cNvSpPr/>
          <p:nvPr/>
        </p:nvSpPr>
        <p:spPr>
          <a:xfrm>
            <a:off x="4060075" y="3555775"/>
            <a:ext cx="139500" cy="153600"/>
          </a:xfrm>
          <a:prstGeom prst="ellipse">
            <a:avLst/>
          </a:prstGeom>
          <a:solidFill>
            <a:srgbClr val="F6001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40"/>
          <p:cNvSpPr/>
          <p:nvPr/>
        </p:nvSpPr>
        <p:spPr>
          <a:xfrm>
            <a:off x="5691675" y="3555775"/>
            <a:ext cx="139500" cy="153600"/>
          </a:xfrm>
          <a:prstGeom prst="ellipse">
            <a:avLst/>
          </a:prstGeom>
          <a:solidFill>
            <a:srgbClr val="F6001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40"/>
          <p:cNvSpPr/>
          <p:nvPr/>
        </p:nvSpPr>
        <p:spPr>
          <a:xfrm>
            <a:off x="7436150" y="3239350"/>
            <a:ext cx="139500" cy="153600"/>
          </a:xfrm>
          <a:prstGeom prst="ellipse">
            <a:avLst/>
          </a:prstGeom>
          <a:solidFill>
            <a:srgbClr val="F293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40"/>
          <p:cNvSpPr txBox="1"/>
          <p:nvPr/>
        </p:nvSpPr>
        <p:spPr>
          <a:xfrm>
            <a:off x="891400" y="3390575"/>
            <a:ext cx="655200" cy="2769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DHT</a:t>
            </a:r>
            <a:endParaRPr sz="1400" b="1" i="0" u="none" strike="noStrike" cap="none">
              <a:solidFill>
                <a:schemeClr val="dk1"/>
              </a:solidFill>
              <a:latin typeface="Calibri"/>
              <a:ea typeface="Calibri"/>
              <a:cs typeface="Calibri"/>
              <a:sym typeface="Calibri"/>
            </a:endParaRPr>
          </a:p>
        </p:txBody>
      </p:sp>
      <p:sp>
        <p:nvSpPr>
          <p:cNvPr id="236" name="Google Shape;236;p40"/>
          <p:cNvSpPr txBox="1"/>
          <p:nvPr/>
        </p:nvSpPr>
        <p:spPr>
          <a:xfrm>
            <a:off x="2545488" y="3390575"/>
            <a:ext cx="655200" cy="2769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DHT</a:t>
            </a:r>
            <a:endParaRPr sz="1400" b="1" i="0" u="none" strike="noStrike" cap="none">
              <a:solidFill>
                <a:schemeClr val="dk1"/>
              </a:solidFill>
              <a:latin typeface="Calibri"/>
              <a:ea typeface="Calibri"/>
              <a:cs typeface="Calibri"/>
              <a:sym typeface="Calibri"/>
            </a:endParaRPr>
          </a:p>
        </p:txBody>
      </p:sp>
      <p:sp>
        <p:nvSpPr>
          <p:cNvPr id="237" name="Google Shape;237;p40"/>
          <p:cNvSpPr txBox="1"/>
          <p:nvPr/>
        </p:nvSpPr>
        <p:spPr>
          <a:xfrm>
            <a:off x="4199563" y="3390575"/>
            <a:ext cx="655200" cy="2769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DHT</a:t>
            </a:r>
            <a:endParaRPr sz="1400" b="1" i="0" u="none" strike="noStrike" cap="none">
              <a:solidFill>
                <a:schemeClr val="dk1"/>
              </a:solidFill>
              <a:latin typeface="Calibri"/>
              <a:ea typeface="Calibri"/>
              <a:cs typeface="Calibri"/>
              <a:sym typeface="Calibri"/>
            </a:endParaRPr>
          </a:p>
        </p:txBody>
      </p:sp>
      <p:sp>
        <p:nvSpPr>
          <p:cNvPr id="238" name="Google Shape;238;p40"/>
          <p:cNvSpPr txBox="1"/>
          <p:nvPr/>
        </p:nvSpPr>
        <p:spPr>
          <a:xfrm>
            <a:off x="5843788" y="3401138"/>
            <a:ext cx="655200" cy="2769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DHT</a:t>
            </a:r>
            <a:endParaRPr sz="1400" b="1" i="0" u="none" strike="noStrike" cap="none">
              <a:solidFill>
                <a:schemeClr val="dk1"/>
              </a:solidFill>
              <a:latin typeface="Calibri"/>
              <a:ea typeface="Calibri"/>
              <a:cs typeface="Calibri"/>
              <a:sym typeface="Calibri"/>
            </a:endParaRPr>
          </a:p>
        </p:txBody>
      </p:sp>
      <p:sp>
        <p:nvSpPr>
          <p:cNvPr id="239" name="Google Shape;239;p40"/>
          <p:cNvSpPr txBox="1"/>
          <p:nvPr/>
        </p:nvSpPr>
        <p:spPr>
          <a:xfrm>
            <a:off x="7507750" y="3390575"/>
            <a:ext cx="655200" cy="2769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DHT</a:t>
            </a:r>
            <a:endParaRPr sz="1400" b="1" i="0" u="none" strike="noStrike" cap="none">
              <a:solidFill>
                <a:schemeClr val="dk1"/>
              </a:solidFill>
              <a:latin typeface="Calibri"/>
              <a:ea typeface="Calibri"/>
              <a:cs typeface="Calibri"/>
              <a:sym typeface="Calibri"/>
            </a:endParaRPr>
          </a:p>
        </p:txBody>
      </p:sp>
      <p:sp>
        <p:nvSpPr>
          <p:cNvPr id="240" name="Google Shape;240;p40"/>
          <p:cNvSpPr/>
          <p:nvPr/>
        </p:nvSpPr>
        <p:spPr>
          <a:xfrm>
            <a:off x="1871300" y="896600"/>
            <a:ext cx="1148700" cy="538500"/>
          </a:xfrm>
          <a:prstGeom prst="roundRect">
            <a:avLst>
              <a:gd name="adj" fmla="val 16667"/>
            </a:avLst>
          </a:prstGeom>
          <a:solidFill>
            <a:srgbClr val="F293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Private Platform</a:t>
            </a:r>
            <a:endParaRPr sz="1400" b="0" i="0" u="none" strike="noStrike" cap="none">
              <a:solidFill>
                <a:schemeClr val="lt1"/>
              </a:solidFill>
              <a:latin typeface="Roboto"/>
              <a:ea typeface="Roboto"/>
              <a:cs typeface="Roboto"/>
              <a:sym typeface="Roboto"/>
            </a:endParaRPr>
          </a:p>
        </p:txBody>
      </p:sp>
      <p:sp>
        <p:nvSpPr>
          <p:cNvPr id="241" name="Google Shape;241;p40"/>
          <p:cNvSpPr/>
          <p:nvPr/>
        </p:nvSpPr>
        <p:spPr>
          <a:xfrm>
            <a:off x="3197100" y="896600"/>
            <a:ext cx="1188600" cy="538500"/>
          </a:xfrm>
          <a:prstGeom prst="roundRect">
            <a:avLst>
              <a:gd name="adj" fmla="val 16667"/>
            </a:avLst>
          </a:prstGeom>
          <a:solidFill>
            <a:srgbClr val="A74B5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Sector Association</a:t>
            </a:r>
            <a:endParaRPr sz="1400" b="0" i="0" u="none" strike="noStrike" cap="none">
              <a:solidFill>
                <a:schemeClr val="lt1"/>
              </a:solidFill>
              <a:latin typeface="Roboto"/>
              <a:ea typeface="Roboto"/>
              <a:cs typeface="Roboto"/>
              <a:sym typeface="Roboto"/>
            </a:endParaRPr>
          </a:p>
        </p:txBody>
      </p:sp>
      <p:sp>
        <p:nvSpPr>
          <p:cNvPr id="242" name="Google Shape;242;p40"/>
          <p:cNvSpPr/>
          <p:nvPr/>
        </p:nvSpPr>
        <p:spPr>
          <a:xfrm>
            <a:off x="1503950" y="3630700"/>
            <a:ext cx="139500" cy="153600"/>
          </a:xfrm>
          <a:prstGeom prst="ellipse">
            <a:avLst/>
          </a:prstGeom>
          <a:solidFill>
            <a:srgbClr val="F293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40"/>
          <p:cNvSpPr/>
          <p:nvPr/>
        </p:nvSpPr>
        <p:spPr>
          <a:xfrm>
            <a:off x="4148050" y="3213875"/>
            <a:ext cx="139500" cy="1536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40"/>
          <p:cNvSpPr/>
          <p:nvPr/>
        </p:nvSpPr>
        <p:spPr>
          <a:xfrm>
            <a:off x="6437563" y="3630700"/>
            <a:ext cx="139500" cy="153600"/>
          </a:xfrm>
          <a:prstGeom prst="ellipse">
            <a:avLst/>
          </a:prstGeom>
          <a:solidFill>
            <a:srgbClr val="F293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40"/>
          <p:cNvSpPr/>
          <p:nvPr/>
        </p:nvSpPr>
        <p:spPr>
          <a:xfrm>
            <a:off x="7765600" y="3837300"/>
            <a:ext cx="139500" cy="153600"/>
          </a:xfrm>
          <a:prstGeom prst="ellipse">
            <a:avLst/>
          </a:prstGeom>
          <a:solidFill>
            <a:srgbClr val="A74B5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40"/>
          <p:cNvSpPr/>
          <p:nvPr/>
        </p:nvSpPr>
        <p:spPr>
          <a:xfrm>
            <a:off x="4163600" y="3690575"/>
            <a:ext cx="139500" cy="153600"/>
          </a:xfrm>
          <a:prstGeom prst="ellipse">
            <a:avLst/>
          </a:prstGeom>
          <a:solidFill>
            <a:srgbClr val="A74B5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40"/>
          <p:cNvSpPr/>
          <p:nvPr/>
        </p:nvSpPr>
        <p:spPr>
          <a:xfrm>
            <a:off x="4501688" y="909300"/>
            <a:ext cx="1338000" cy="538500"/>
          </a:xfrm>
          <a:prstGeom prst="roundRect">
            <a:avLst>
              <a:gd name="adj" fmla="val 16667"/>
            </a:avLst>
          </a:prstGeom>
          <a:solidFill>
            <a:srgbClr val="19345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Public Platform</a:t>
            </a:r>
            <a:endParaRPr sz="1400" b="0" i="0" u="none" strike="noStrike" cap="none">
              <a:solidFill>
                <a:schemeClr val="lt1"/>
              </a:solidFill>
              <a:latin typeface="Roboto"/>
              <a:ea typeface="Roboto"/>
              <a:cs typeface="Roboto"/>
              <a:sym typeface="Roboto"/>
            </a:endParaRPr>
          </a:p>
        </p:txBody>
      </p:sp>
      <p:sp>
        <p:nvSpPr>
          <p:cNvPr id="248" name="Google Shape;248;p40"/>
          <p:cNvSpPr/>
          <p:nvPr/>
        </p:nvSpPr>
        <p:spPr>
          <a:xfrm>
            <a:off x="6009175" y="896600"/>
            <a:ext cx="1148700" cy="538500"/>
          </a:xfrm>
          <a:prstGeom prst="roundRect">
            <a:avLst>
              <a:gd name="adj" fmla="val 16667"/>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Wholesaler</a:t>
            </a:r>
            <a:endParaRPr sz="1400" b="0" i="0" u="none" strike="noStrike" cap="none">
              <a:solidFill>
                <a:schemeClr val="lt1"/>
              </a:solidFill>
              <a:latin typeface="Roboto"/>
              <a:ea typeface="Roboto"/>
              <a:cs typeface="Roboto"/>
              <a:sym typeface="Roboto"/>
            </a:endParaRPr>
          </a:p>
        </p:txBody>
      </p:sp>
      <p:sp>
        <p:nvSpPr>
          <p:cNvPr id="249" name="Google Shape;249;p40"/>
          <p:cNvSpPr/>
          <p:nvPr/>
        </p:nvSpPr>
        <p:spPr>
          <a:xfrm>
            <a:off x="7327350" y="698300"/>
            <a:ext cx="1148700" cy="889200"/>
          </a:xfrm>
          <a:prstGeom prst="roundRect">
            <a:avLst>
              <a:gd name="adj" fmla="val 16667"/>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Inspection</a:t>
            </a:r>
            <a:endParaRPr sz="14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Client</a:t>
            </a:r>
            <a:endParaRPr sz="14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Customer</a:t>
            </a:r>
            <a:endParaRPr sz="14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a:t>
            </a:r>
            <a:endParaRPr sz="1400" b="0" i="0" u="none" strike="noStrike" cap="none">
              <a:solidFill>
                <a:schemeClr val="lt1"/>
              </a:solidFill>
              <a:latin typeface="Roboto"/>
              <a:ea typeface="Roboto"/>
              <a:cs typeface="Roboto"/>
              <a:sym typeface="Roboto"/>
            </a:endParaRPr>
          </a:p>
        </p:txBody>
      </p:sp>
      <p:sp>
        <p:nvSpPr>
          <p:cNvPr id="250" name="Google Shape;250;p40"/>
          <p:cNvSpPr/>
          <p:nvPr/>
        </p:nvSpPr>
        <p:spPr>
          <a:xfrm>
            <a:off x="6437575" y="3302025"/>
            <a:ext cx="139500" cy="153600"/>
          </a:xfrm>
          <a:prstGeom prst="ellipse">
            <a:avLst/>
          </a:prstGeom>
          <a:solidFill>
            <a:srgbClr val="A74B5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40"/>
          <p:cNvSpPr/>
          <p:nvPr/>
        </p:nvSpPr>
        <p:spPr>
          <a:xfrm>
            <a:off x="6124100" y="3837300"/>
            <a:ext cx="139500" cy="153600"/>
          </a:xfrm>
          <a:prstGeom prst="ellipse">
            <a:avLst/>
          </a:prstGeom>
          <a:solidFill>
            <a:srgbClr val="19345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40"/>
          <p:cNvSpPr/>
          <p:nvPr/>
        </p:nvSpPr>
        <p:spPr>
          <a:xfrm>
            <a:off x="7375975" y="3555775"/>
            <a:ext cx="139500" cy="153600"/>
          </a:xfrm>
          <a:prstGeom prst="ellipse">
            <a:avLst/>
          </a:prstGeom>
          <a:solidFill>
            <a:srgbClr val="19345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40"/>
          <p:cNvSpPr/>
          <p:nvPr/>
        </p:nvSpPr>
        <p:spPr>
          <a:xfrm>
            <a:off x="2458700" y="3586738"/>
            <a:ext cx="139500" cy="153600"/>
          </a:xfrm>
          <a:prstGeom prst="ellipse">
            <a:avLst/>
          </a:prstGeom>
          <a:solidFill>
            <a:srgbClr val="89B57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40"/>
          <p:cNvSpPr/>
          <p:nvPr/>
        </p:nvSpPr>
        <p:spPr>
          <a:xfrm>
            <a:off x="4770875" y="3605125"/>
            <a:ext cx="139500" cy="153600"/>
          </a:xfrm>
          <a:prstGeom prst="ellipse">
            <a:avLst/>
          </a:prstGeom>
          <a:solidFill>
            <a:srgbClr val="89B57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40"/>
          <p:cNvSpPr/>
          <p:nvPr/>
        </p:nvSpPr>
        <p:spPr>
          <a:xfrm>
            <a:off x="5751175" y="3245800"/>
            <a:ext cx="139500" cy="153600"/>
          </a:xfrm>
          <a:prstGeom prst="ellipse">
            <a:avLst/>
          </a:prstGeom>
          <a:solidFill>
            <a:srgbClr val="89B57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40"/>
          <p:cNvSpPr/>
          <p:nvPr/>
        </p:nvSpPr>
        <p:spPr>
          <a:xfrm>
            <a:off x="2833575" y="3784300"/>
            <a:ext cx="139500" cy="153600"/>
          </a:xfrm>
          <a:prstGeom prst="ellipse">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40"/>
          <p:cNvSpPr/>
          <p:nvPr/>
        </p:nvSpPr>
        <p:spPr>
          <a:xfrm>
            <a:off x="4457413" y="3131275"/>
            <a:ext cx="139500" cy="153600"/>
          </a:xfrm>
          <a:prstGeom prst="ellipse">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40"/>
          <p:cNvSpPr/>
          <p:nvPr/>
        </p:nvSpPr>
        <p:spPr>
          <a:xfrm>
            <a:off x="6298075" y="3131450"/>
            <a:ext cx="139500" cy="153600"/>
          </a:xfrm>
          <a:prstGeom prst="ellipse">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40"/>
          <p:cNvSpPr/>
          <p:nvPr/>
        </p:nvSpPr>
        <p:spPr>
          <a:xfrm>
            <a:off x="8095513" y="3612688"/>
            <a:ext cx="139500" cy="153600"/>
          </a:xfrm>
          <a:prstGeom prst="ellipse">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60" name="Google Shape;260;p40"/>
          <p:cNvCxnSpPr/>
          <p:nvPr/>
        </p:nvCxnSpPr>
        <p:spPr>
          <a:xfrm>
            <a:off x="1750363" y="2748675"/>
            <a:ext cx="613800" cy="10500"/>
          </a:xfrm>
          <a:prstGeom prst="straightConnector1">
            <a:avLst/>
          </a:prstGeom>
          <a:noFill/>
          <a:ln w="38100" cap="flat" cmpd="sng">
            <a:solidFill>
              <a:schemeClr val="dk2"/>
            </a:solidFill>
            <a:prstDash val="solid"/>
            <a:round/>
            <a:headEnd type="triangle" w="med" len="med"/>
            <a:tailEnd type="triangle" w="med" len="med"/>
          </a:ln>
        </p:spPr>
      </p:cxnSp>
      <p:cxnSp>
        <p:nvCxnSpPr>
          <p:cNvPr id="261" name="Google Shape;261;p40"/>
          <p:cNvCxnSpPr/>
          <p:nvPr/>
        </p:nvCxnSpPr>
        <p:spPr>
          <a:xfrm>
            <a:off x="3381975" y="2748675"/>
            <a:ext cx="613800" cy="10500"/>
          </a:xfrm>
          <a:prstGeom prst="straightConnector1">
            <a:avLst/>
          </a:prstGeom>
          <a:noFill/>
          <a:ln w="38100" cap="flat" cmpd="sng">
            <a:solidFill>
              <a:schemeClr val="dk2"/>
            </a:solidFill>
            <a:prstDash val="solid"/>
            <a:round/>
            <a:headEnd type="triangle" w="med" len="med"/>
            <a:tailEnd type="triangle" w="med" len="med"/>
          </a:ln>
        </p:spPr>
      </p:cxnSp>
      <p:cxnSp>
        <p:nvCxnSpPr>
          <p:cNvPr id="262" name="Google Shape;262;p40"/>
          <p:cNvCxnSpPr/>
          <p:nvPr/>
        </p:nvCxnSpPr>
        <p:spPr>
          <a:xfrm>
            <a:off x="5048688" y="2748675"/>
            <a:ext cx="613800" cy="10500"/>
          </a:xfrm>
          <a:prstGeom prst="straightConnector1">
            <a:avLst/>
          </a:prstGeom>
          <a:noFill/>
          <a:ln w="38100" cap="flat" cmpd="sng">
            <a:solidFill>
              <a:schemeClr val="dk2"/>
            </a:solidFill>
            <a:prstDash val="solid"/>
            <a:round/>
            <a:headEnd type="triangle" w="med" len="med"/>
            <a:tailEnd type="triangle" w="med" len="med"/>
          </a:ln>
        </p:spPr>
      </p:cxnSp>
      <p:cxnSp>
        <p:nvCxnSpPr>
          <p:cNvPr id="263" name="Google Shape;263;p40"/>
          <p:cNvCxnSpPr/>
          <p:nvPr/>
        </p:nvCxnSpPr>
        <p:spPr>
          <a:xfrm>
            <a:off x="6715413" y="2748675"/>
            <a:ext cx="613800" cy="10500"/>
          </a:xfrm>
          <a:prstGeom prst="straightConnector1">
            <a:avLst/>
          </a:prstGeom>
          <a:noFill/>
          <a:ln w="38100" cap="flat" cmpd="sng">
            <a:solidFill>
              <a:schemeClr val="dk2"/>
            </a:solidFill>
            <a:prstDash val="solid"/>
            <a:round/>
            <a:headEnd type="triangle" w="med" len="med"/>
            <a:tailEnd type="triangle" w="med" len="med"/>
          </a:ln>
        </p:spPr>
      </p:cxnSp>
      <p:sp>
        <p:nvSpPr>
          <p:cNvPr id="264" name="Google Shape;264;p40"/>
          <p:cNvSpPr/>
          <p:nvPr/>
        </p:nvSpPr>
        <p:spPr>
          <a:xfrm rot="-377542">
            <a:off x="8114003" y="4161941"/>
            <a:ext cx="952539" cy="981825"/>
          </a:xfrm>
          <a:prstGeom prst="star10">
            <a:avLst>
              <a:gd name="adj" fmla="val 42533"/>
              <a:gd name="hf" fmla="val 105146"/>
            </a:avLst>
          </a:prstGeom>
          <a:solidFill>
            <a:srgbClr val="FFFFFF"/>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40"/>
          <p:cNvSpPr txBox="1"/>
          <p:nvPr/>
        </p:nvSpPr>
        <p:spPr>
          <a:xfrm rot="-140">
            <a:off x="900438" y="4191882"/>
            <a:ext cx="7343100" cy="572400"/>
          </a:xfrm>
          <a:prstGeom prst="rect">
            <a:avLst/>
          </a:prstGeom>
          <a:noFill/>
          <a:ln>
            <a:noFill/>
          </a:ln>
        </p:spPr>
        <p:txBody>
          <a:bodyPr spcFirstLastPara="1" wrap="square" lIns="365750" tIns="91425" rIns="365750"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2000">
                <a:solidFill>
                  <a:srgbClr val="FFFFFF"/>
                </a:solidFill>
                <a:latin typeface="Roboto"/>
                <a:ea typeface="Roboto"/>
                <a:cs typeface="Roboto"/>
                <a:sym typeface="Roboto"/>
              </a:rPr>
              <a:t>bridging</a:t>
            </a:r>
            <a:r>
              <a:rPr lang="en-US" sz="2000" b="0" i="0" u="none" strike="noStrike" cap="none">
                <a:solidFill>
                  <a:srgbClr val="FFFFFF"/>
                </a:solidFill>
                <a:latin typeface="Roboto"/>
                <a:ea typeface="Roboto"/>
                <a:cs typeface="Roboto"/>
                <a:sym typeface="Roboto"/>
              </a:rPr>
              <a:t> allows agents to share data at APP layer </a:t>
            </a:r>
            <a:endParaRPr sz="2000" b="0" i="0" u="none" strike="noStrike" cap="none">
              <a:solidFill>
                <a:srgbClr val="FFFFFF"/>
              </a:solidFill>
              <a:latin typeface="Roboto"/>
              <a:ea typeface="Roboto"/>
              <a:cs typeface="Roboto"/>
              <a:sym typeface="Roboto"/>
            </a:endParaRPr>
          </a:p>
        </p:txBody>
      </p:sp>
      <p:sp>
        <p:nvSpPr>
          <p:cNvPr id="266" name="Google Shape;266;p40"/>
          <p:cNvSpPr txBox="1">
            <a:spLocks noGrp="1"/>
          </p:cNvSpPr>
          <p:nvPr>
            <p:ph type="sldNum" idx="12"/>
          </p:nvPr>
        </p:nvSpPr>
        <p:spPr>
          <a:xfrm>
            <a:off x="8634625" y="4756250"/>
            <a:ext cx="197700" cy="266100"/>
          </a:xfrm>
          <a:prstGeom prst="rect">
            <a:avLst/>
          </a:prstGeom>
          <a:solidFill>
            <a:srgbClr val="FFFFFF"/>
          </a:solid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latin typeface="Roboto"/>
                <a:ea typeface="Roboto"/>
                <a:cs typeface="Roboto"/>
                <a:sym typeface="Roboto"/>
              </a:rPr>
              <a:t>4</a:t>
            </a:fld>
            <a:endParaRPr>
              <a:latin typeface="Roboto"/>
              <a:ea typeface="Roboto"/>
              <a:cs typeface="Roboto"/>
              <a:sym typeface="Roboto"/>
            </a:endParaRPr>
          </a:p>
        </p:txBody>
      </p:sp>
      <p:sp>
        <p:nvSpPr>
          <p:cNvPr id="267" name="Google Shape;267;p40"/>
          <p:cNvSpPr txBox="1">
            <a:spLocks noGrp="1"/>
          </p:cNvSpPr>
          <p:nvPr>
            <p:ph type="title"/>
          </p:nvPr>
        </p:nvSpPr>
        <p:spPr>
          <a:xfrm>
            <a:off x="311700" y="219900"/>
            <a:ext cx="8520600" cy="572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2800"/>
              <a:buFont typeface="Arial"/>
              <a:buNone/>
            </a:pPr>
            <a:r>
              <a:rPr lang="en-US" sz="3600" b="1">
                <a:solidFill>
                  <a:srgbClr val="000000"/>
                </a:solidFill>
                <a:latin typeface="Raleway"/>
                <a:ea typeface="Raleway"/>
                <a:cs typeface="Raleway"/>
                <a:sym typeface="Raleway"/>
              </a:rPr>
              <a:t>business synchronization</a:t>
            </a:r>
            <a:endParaRPr sz="3600" b="1">
              <a:solidFill>
                <a:srgbClr val="000000"/>
              </a:solidFill>
              <a:latin typeface="Raleway"/>
              <a:ea typeface="Raleway"/>
              <a:cs typeface="Raleway"/>
              <a:sym typeface="Raleway"/>
            </a:endParaRPr>
          </a:p>
        </p:txBody>
      </p:sp>
      <p:sp>
        <p:nvSpPr>
          <p:cNvPr id="268" name="Google Shape;268;p40"/>
          <p:cNvSpPr/>
          <p:nvPr/>
        </p:nvSpPr>
        <p:spPr>
          <a:xfrm>
            <a:off x="575900" y="896600"/>
            <a:ext cx="1148700" cy="538500"/>
          </a:xfrm>
          <a:prstGeom prst="roundRect">
            <a:avLst>
              <a:gd name="adj" fmla="val 16667"/>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Logistics</a:t>
            </a:r>
            <a:endParaRPr sz="1400" b="0" i="0" u="none" strike="noStrike" cap="none">
              <a:solidFill>
                <a:schemeClr val="lt1"/>
              </a:solidFill>
              <a:latin typeface="Roboto"/>
              <a:ea typeface="Roboto"/>
              <a:cs typeface="Roboto"/>
              <a:sym typeface="Roboto"/>
            </a:endParaRPr>
          </a:p>
        </p:txBody>
      </p:sp>
      <p:sp>
        <p:nvSpPr>
          <p:cNvPr id="269" name="Google Shape;269;p40"/>
          <p:cNvSpPr txBox="1"/>
          <p:nvPr/>
        </p:nvSpPr>
        <p:spPr>
          <a:xfrm>
            <a:off x="353125" y="4800600"/>
            <a:ext cx="2290800" cy="3345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76"/>
          <p:cNvSpPr txBox="1"/>
          <p:nvPr/>
        </p:nvSpPr>
        <p:spPr>
          <a:xfrm>
            <a:off x="1800925" y="4645152"/>
            <a:ext cx="2021700" cy="43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Work Sans"/>
                <a:ea typeface="Work Sans"/>
                <a:cs typeface="Work Sans"/>
                <a:sym typeface="Work Sans"/>
              </a:rPr>
              <a:t>CAPILLAR.IT</a:t>
            </a:r>
            <a:endParaRPr sz="900" b="0" i="0" u="none" strike="noStrike" cap="none">
              <a:solidFill>
                <a:schemeClr val="dk1"/>
              </a:solidFill>
              <a:latin typeface="Work Sans"/>
              <a:ea typeface="Work Sans"/>
              <a:cs typeface="Work Sans"/>
              <a:sym typeface="Work Sans"/>
            </a:endParaRPr>
          </a:p>
        </p:txBody>
      </p:sp>
      <p:sp>
        <p:nvSpPr>
          <p:cNvPr id="765" name="Google Shape;765;p76"/>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40</a:t>
            </a:fld>
            <a:endParaRPr/>
          </a:p>
        </p:txBody>
      </p:sp>
      <p:sp>
        <p:nvSpPr>
          <p:cNvPr id="766" name="Google Shape;766;p76"/>
          <p:cNvSpPr/>
          <p:nvPr/>
        </p:nvSpPr>
        <p:spPr>
          <a:xfrm>
            <a:off x="-5600" y="1436925"/>
            <a:ext cx="9144000" cy="1357200"/>
          </a:xfrm>
          <a:prstGeom prst="rect">
            <a:avLst/>
          </a:prstGeom>
          <a:solidFill>
            <a:srgbClr val="1155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 name="Google Shape;767;p76"/>
          <p:cNvSpPr txBox="1">
            <a:spLocks noGrp="1"/>
          </p:cNvSpPr>
          <p:nvPr>
            <p:ph type="title"/>
          </p:nvPr>
        </p:nvSpPr>
        <p:spPr>
          <a:xfrm>
            <a:off x="311700" y="219900"/>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600" b="1">
                <a:solidFill>
                  <a:srgbClr val="000000"/>
                </a:solidFill>
                <a:latin typeface="Raleway"/>
                <a:ea typeface="Raleway"/>
                <a:cs typeface="Raleway"/>
                <a:sym typeface="Raleway"/>
              </a:rPr>
              <a:t>the playground</a:t>
            </a:r>
            <a:endParaRPr sz="3600" b="1">
              <a:solidFill>
                <a:srgbClr val="000000"/>
              </a:solidFill>
              <a:latin typeface="Raleway"/>
              <a:ea typeface="Raleway"/>
              <a:cs typeface="Raleway"/>
              <a:sym typeface="Raleway"/>
            </a:endParaRPr>
          </a:p>
        </p:txBody>
      </p:sp>
      <p:pic>
        <p:nvPicPr>
          <p:cNvPr id="768" name="Google Shape;768;p76"/>
          <p:cNvPicPr preferRelativeResize="0"/>
          <p:nvPr/>
        </p:nvPicPr>
        <p:blipFill rotWithShape="1">
          <a:blip r:embed="rId3">
            <a:alphaModFix/>
          </a:blip>
          <a:srcRect l="9706" t="41428" r="12954" b="36925"/>
          <a:stretch/>
        </p:blipFill>
        <p:spPr>
          <a:xfrm>
            <a:off x="30825" y="1562550"/>
            <a:ext cx="6364374" cy="1113174"/>
          </a:xfrm>
          <a:prstGeom prst="rect">
            <a:avLst/>
          </a:prstGeom>
          <a:noFill/>
          <a:ln>
            <a:noFill/>
          </a:ln>
        </p:spPr>
      </p:pic>
      <p:sp>
        <p:nvSpPr>
          <p:cNvPr id="769" name="Google Shape;769;p76"/>
          <p:cNvSpPr txBox="1"/>
          <p:nvPr/>
        </p:nvSpPr>
        <p:spPr>
          <a:xfrm>
            <a:off x="353125" y="4645150"/>
            <a:ext cx="22908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pic>
        <p:nvPicPr>
          <p:cNvPr id="770" name="Google Shape;770;p76"/>
          <p:cNvPicPr preferRelativeResize="0"/>
          <p:nvPr/>
        </p:nvPicPr>
        <p:blipFill rotWithShape="1">
          <a:blip r:embed="rId4">
            <a:alphaModFix/>
          </a:blip>
          <a:srcRect l="9635" t="53006" r="8564" b="15841"/>
          <a:stretch/>
        </p:blipFill>
        <p:spPr>
          <a:xfrm>
            <a:off x="1454417" y="1590320"/>
            <a:ext cx="5231398" cy="1147956"/>
          </a:xfrm>
          <a:prstGeom prst="rect">
            <a:avLst/>
          </a:prstGeom>
          <a:noFill/>
          <a:ln>
            <a:noFill/>
          </a:ln>
        </p:spPr>
      </p:pic>
      <p:sp>
        <p:nvSpPr>
          <p:cNvPr id="771" name="Google Shape;771;p76"/>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77"/>
          <p:cNvSpPr txBox="1"/>
          <p:nvPr/>
        </p:nvSpPr>
        <p:spPr>
          <a:xfrm>
            <a:off x="1800925" y="4645152"/>
            <a:ext cx="2021700" cy="43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Work Sans"/>
                <a:ea typeface="Work Sans"/>
                <a:cs typeface="Work Sans"/>
                <a:sym typeface="Work Sans"/>
              </a:rPr>
              <a:t>CAPILLAR.IT</a:t>
            </a:r>
            <a:endParaRPr sz="900" b="0" i="0" u="none" strike="noStrike" cap="none">
              <a:solidFill>
                <a:schemeClr val="dk1"/>
              </a:solidFill>
              <a:latin typeface="Work Sans"/>
              <a:ea typeface="Work Sans"/>
              <a:cs typeface="Work Sans"/>
              <a:sym typeface="Work Sans"/>
            </a:endParaRPr>
          </a:p>
        </p:txBody>
      </p:sp>
      <p:sp>
        <p:nvSpPr>
          <p:cNvPr id="777" name="Google Shape;777;p77"/>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41</a:t>
            </a:fld>
            <a:endParaRPr/>
          </a:p>
        </p:txBody>
      </p:sp>
      <p:sp>
        <p:nvSpPr>
          <p:cNvPr id="778" name="Google Shape;778;p77"/>
          <p:cNvSpPr/>
          <p:nvPr/>
        </p:nvSpPr>
        <p:spPr>
          <a:xfrm>
            <a:off x="-5600" y="1436925"/>
            <a:ext cx="9144000" cy="1357200"/>
          </a:xfrm>
          <a:prstGeom prst="rect">
            <a:avLst/>
          </a:prstGeom>
          <a:solidFill>
            <a:srgbClr val="1155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779;p77"/>
          <p:cNvSpPr txBox="1">
            <a:spLocks noGrp="1"/>
          </p:cNvSpPr>
          <p:nvPr>
            <p:ph type="title"/>
          </p:nvPr>
        </p:nvSpPr>
        <p:spPr>
          <a:xfrm>
            <a:off x="311700" y="219900"/>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600" b="1">
                <a:solidFill>
                  <a:srgbClr val="000000"/>
                </a:solidFill>
                <a:latin typeface="Raleway"/>
                <a:ea typeface="Raleway"/>
                <a:cs typeface="Raleway"/>
                <a:sym typeface="Raleway"/>
              </a:rPr>
              <a:t>the playground</a:t>
            </a:r>
            <a:endParaRPr sz="3600" b="1">
              <a:solidFill>
                <a:srgbClr val="000000"/>
              </a:solidFill>
              <a:latin typeface="Raleway"/>
              <a:ea typeface="Raleway"/>
              <a:cs typeface="Raleway"/>
              <a:sym typeface="Raleway"/>
            </a:endParaRPr>
          </a:p>
        </p:txBody>
      </p:sp>
      <p:pic>
        <p:nvPicPr>
          <p:cNvPr id="780" name="Google Shape;780;p77"/>
          <p:cNvPicPr preferRelativeResize="0"/>
          <p:nvPr/>
        </p:nvPicPr>
        <p:blipFill rotWithShape="1">
          <a:blip r:embed="rId3">
            <a:alphaModFix/>
          </a:blip>
          <a:srcRect l="9706" t="41428" r="12954" b="36925"/>
          <a:stretch/>
        </p:blipFill>
        <p:spPr>
          <a:xfrm>
            <a:off x="30825" y="1562550"/>
            <a:ext cx="6364374" cy="1113174"/>
          </a:xfrm>
          <a:prstGeom prst="rect">
            <a:avLst/>
          </a:prstGeom>
          <a:noFill/>
          <a:ln>
            <a:noFill/>
          </a:ln>
        </p:spPr>
      </p:pic>
      <p:sp>
        <p:nvSpPr>
          <p:cNvPr id="781" name="Google Shape;781;p77"/>
          <p:cNvSpPr txBox="1"/>
          <p:nvPr/>
        </p:nvSpPr>
        <p:spPr>
          <a:xfrm>
            <a:off x="353125" y="4645150"/>
            <a:ext cx="22908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pic>
        <p:nvPicPr>
          <p:cNvPr id="782" name="Google Shape;782;p77"/>
          <p:cNvPicPr preferRelativeResize="0"/>
          <p:nvPr/>
        </p:nvPicPr>
        <p:blipFill rotWithShape="1">
          <a:blip r:embed="rId4">
            <a:alphaModFix/>
          </a:blip>
          <a:srcRect l="18406" t="23234" r="12027" b="55113"/>
          <a:stretch/>
        </p:blipFill>
        <p:spPr>
          <a:xfrm>
            <a:off x="3783920" y="1714959"/>
            <a:ext cx="5367194" cy="898690"/>
          </a:xfrm>
          <a:prstGeom prst="rect">
            <a:avLst/>
          </a:prstGeom>
          <a:noFill/>
          <a:ln>
            <a:noFill/>
          </a:ln>
        </p:spPr>
      </p:pic>
      <p:sp>
        <p:nvSpPr>
          <p:cNvPr id="783" name="Google Shape;783;p77"/>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78"/>
          <p:cNvSpPr txBox="1"/>
          <p:nvPr/>
        </p:nvSpPr>
        <p:spPr>
          <a:xfrm>
            <a:off x="1800925" y="4645152"/>
            <a:ext cx="2021700" cy="43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Work Sans"/>
                <a:ea typeface="Work Sans"/>
                <a:cs typeface="Work Sans"/>
                <a:sym typeface="Work Sans"/>
              </a:rPr>
              <a:t>CAPILLAR.IT</a:t>
            </a:r>
            <a:endParaRPr sz="900" b="0" i="0" u="none" strike="noStrike" cap="none">
              <a:solidFill>
                <a:schemeClr val="dk1"/>
              </a:solidFill>
              <a:latin typeface="Work Sans"/>
              <a:ea typeface="Work Sans"/>
              <a:cs typeface="Work Sans"/>
              <a:sym typeface="Work Sans"/>
            </a:endParaRPr>
          </a:p>
        </p:txBody>
      </p:sp>
      <p:sp>
        <p:nvSpPr>
          <p:cNvPr id="789" name="Google Shape;789;p78"/>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42</a:t>
            </a:fld>
            <a:endParaRPr/>
          </a:p>
        </p:txBody>
      </p:sp>
      <p:sp>
        <p:nvSpPr>
          <p:cNvPr id="790" name="Google Shape;790;p78"/>
          <p:cNvSpPr/>
          <p:nvPr/>
        </p:nvSpPr>
        <p:spPr>
          <a:xfrm>
            <a:off x="-5600" y="1436925"/>
            <a:ext cx="9144000" cy="1357200"/>
          </a:xfrm>
          <a:prstGeom prst="rect">
            <a:avLst/>
          </a:prstGeom>
          <a:solidFill>
            <a:srgbClr val="1155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p78"/>
          <p:cNvSpPr txBox="1">
            <a:spLocks noGrp="1"/>
          </p:cNvSpPr>
          <p:nvPr>
            <p:ph type="title"/>
          </p:nvPr>
        </p:nvSpPr>
        <p:spPr>
          <a:xfrm>
            <a:off x="311700" y="219900"/>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600" b="1">
                <a:solidFill>
                  <a:srgbClr val="000000"/>
                </a:solidFill>
                <a:latin typeface="Raleway"/>
                <a:ea typeface="Raleway"/>
                <a:cs typeface="Raleway"/>
                <a:sym typeface="Raleway"/>
              </a:rPr>
              <a:t>the playground</a:t>
            </a:r>
            <a:endParaRPr sz="3600" b="1">
              <a:solidFill>
                <a:srgbClr val="000000"/>
              </a:solidFill>
              <a:latin typeface="Raleway"/>
              <a:ea typeface="Raleway"/>
              <a:cs typeface="Raleway"/>
              <a:sym typeface="Raleway"/>
            </a:endParaRPr>
          </a:p>
        </p:txBody>
      </p:sp>
      <p:pic>
        <p:nvPicPr>
          <p:cNvPr id="792" name="Google Shape;792;p78"/>
          <p:cNvPicPr preferRelativeResize="0"/>
          <p:nvPr/>
        </p:nvPicPr>
        <p:blipFill rotWithShape="1">
          <a:blip r:embed="rId3">
            <a:alphaModFix/>
          </a:blip>
          <a:srcRect l="9706" t="41428" r="12954" b="36925"/>
          <a:stretch/>
        </p:blipFill>
        <p:spPr>
          <a:xfrm>
            <a:off x="30825" y="1562550"/>
            <a:ext cx="6364374" cy="1113174"/>
          </a:xfrm>
          <a:prstGeom prst="rect">
            <a:avLst/>
          </a:prstGeom>
          <a:noFill/>
          <a:ln>
            <a:noFill/>
          </a:ln>
        </p:spPr>
      </p:pic>
      <p:sp>
        <p:nvSpPr>
          <p:cNvPr id="793" name="Google Shape;793;p78"/>
          <p:cNvSpPr txBox="1"/>
          <p:nvPr/>
        </p:nvSpPr>
        <p:spPr>
          <a:xfrm>
            <a:off x="353125" y="4645150"/>
            <a:ext cx="22908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794" name="Google Shape;794;p78"/>
          <p:cNvSpPr txBox="1"/>
          <p:nvPr/>
        </p:nvSpPr>
        <p:spPr>
          <a:xfrm>
            <a:off x="1341575" y="3247925"/>
            <a:ext cx="2795100" cy="625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3200" b="1" i="0" u="none" strike="noStrike" cap="none">
                <a:solidFill>
                  <a:srgbClr val="000000"/>
                </a:solidFill>
                <a:latin typeface="Roboto"/>
                <a:ea typeface="Roboto"/>
                <a:cs typeface="Roboto"/>
                <a:sym typeface="Roboto"/>
              </a:rPr>
              <a:t>capillarity</a:t>
            </a:r>
            <a:endParaRPr sz="3200" b="1" i="0" u="none" strike="noStrike" cap="none">
              <a:solidFill>
                <a:srgbClr val="000000"/>
              </a:solidFill>
              <a:latin typeface="Roboto"/>
              <a:ea typeface="Roboto"/>
              <a:cs typeface="Roboto"/>
              <a:sym typeface="Roboto"/>
            </a:endParaRPr>
          </a:p>
        </p:txBody>
      </p:sp>
      <p:pic>
        <p:nvPicPr>
          <p:cNvPr id="795" name="Google Shape;795;p78"/>
          <p:cNvPicPr preferRelativeResize="0"/>
          <p:nvPr/>
        </p:nvPicPr>
        <p:blipFill rotWithShape="1">
          <a:blip r:embed="rId4">
            <a:alphaModFix/>
          </a:blip>
          <a:srcRect l="18406" t="23234" r="12027" b="55113"/>
          <a:stretch/>
        </p:blipFill>
        <p:spPr>
          <a:xfrm>
            <a:off x="3783920" y="1714959"/>
            <a:ext cx="5367194" cy="898690"/>
          </a:xfrm>
          <a:prstGeom prst="rect">
            <a:avLst/>
          </a:prstGeom>
          <a:noFill/>
          <a:ln>
            <a:noFill/>
          </a:ln>
        </p:spPr>
      </p:pic>
      <p:pic>
        <p:nvPicPr>
          <p:cNvPr id="796" name="Google Shape;796;p78" descr="Image result for lime scooter"/>
          <p:cNvPicPr preferRelativeResize="0"/>
          <p:nvPr/>
        </p:nvPicPr>
        <p:blipFill rotWithShape="1">
          <a:blip r:embed="rId5">
            <a:alphaModFix/>
          </a:blip>
          <a:srcRect l="28637" t="3836"/>
          <a:stretch/>
        </p:blipFill>
        <p:spPr>
          <a:xfrm>
            <a:off x="5088385" y="2238825"/>
            <a:ext cx="2575766" cy="2604887"/>
          </a:xfrm>
          <a:prstGeom prst="rect">
            <a:avLst/>
          </a:prstGeom>
          <a:noFill/>
          <a:ln>
            <a:noFill/>
          </a:ln>
        </p:spPr>
      </p:pic>
      <p:sp>
        <p:nvSpPr>
          <p:cNvPr id="797" name="Google Shape;797;p78"/>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79"/>
          <p:cNvSpPr/>
          <p:nvPr/>
        </p:nvSpPr>
        <p:spPr>
          <a:xfrm>
            <a:off x="-5600" y="3252600"/>
            <a:ext cx="9144000" cy="655200"/>
          </a:xfrm>
          <a:prstGeom prst="rect">
            <a:avLst/>
          </a:prstGeom>
          <a:solidFill>
            <a:srgbClr val="3C78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p79"/>
          <p:cNvSpPr/>
          <p:nvPr/>
        </p:nvSpPr>
        <p:spPr>
          <a:xfrm>
            <a:off x="-5600" y="1208325"/>
            <a:ext cx="9144000" cy="718200"/>
          </a:xfrm>
          <a:prstGeom prst="rect">
            <a:avLst/>
          </a:prstGeom>
          <a:solidFill>
            <a:srgbClr val="3C78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p79"/>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43</a:t>
            </a:fld>
            <a:endParaRPr/>
          </a:p>
        </p:txBody>
      </p:sp>
      <p:sp>
        <p:nvSpPr>
          <p:cNvPr id="805" name="Google Shape;805;p79"/>
          <p:cNvSpPr txBox="1"/>
          <p:nvPr/>
        </p:nvSpPr>
        <p:spPr>
          <a:xfrm>
            <a:off x="1800925" y="4645152"/>
            <a:ext cx="2021700" cy="43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806" name="Google Shape;806;p79"/>
          <p:cNvSpPr txBox="1">
            <a:spLocks noGrp="1"/>
          </p:cNvSpPr>
          <p:nvPr>
            <p:ph type="title"/>
          </p:nvPr>
        </p:nvSpPr>
        <p:spPr>
          <a:xfrm>
            <a:off x="228600" y="219900"/>
            <a:ext cx="91440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600" b="1">
                <a:solidFill>
                  <a:srgbClr val="000000"/>
                </a:solidFill>
                <a:latin typeface="Raleway"/>
                <a:ea typeface="Raleway"/>
                <a:cs typeface="Raleway"/>
                <a:sym typeface="Raleway"/>
              </a:rPr>
              <a:t>in the customer-centric value chains </a:t>
            </a:r>
            <a:r>
              <a:rPr lang="en-US" sz="3600">
                <a:solidFill>
                  <a:srgbClr val="000000"/>
                </a:solidFill>
                <a:latin typeface="Raleway"/>
                <a:ea typeface="Raleway"/>
                <a:cs typeface="Raleway"/>
                <a:sym typeface="Raleway"/>
              </a:rPr>
              <a:t>we</a:t>
            </a:r>
            <a:endParaRPr sz="3600">
              <a:solidFill>
                <a:srgbClr val="000000"/>
              </a:solidFill>
              <a:latin typeface="Raleway"/>
              <a:ea typeface="Raleway"/>
              <a:cs typeface="Raleway"/>
              <a:sym typeface="Raleway"/>
            </a:endParaRPr>
          </a:p>
        </p:txBody>
      </p:sp>
      <p:sp>
        <p:nvSpPr>
          <p:cNvPr id="807" name="Google Shape;807;p79"/>
          <p:cNvSpPr txBox="1"/>
          <p:nvPr/>
        </p:nvSpPr>
        <p:spPr>
          <a:xfrm>
            <a:off x="311700" y="716400"/>
            <a:ext cx="8597100" cy="213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200" b="0" i="0" u="none" strike="noStrike" cap="none">
              <a:solidFill>
                <a:srgbClr val="000000"/>
              </a:solidFill>
              <a:latin typeface="Work Sans"/>
              <a:ea typeface="Work Sans"/>
              <a:cs typeface="Work Sans"/>
              <a:sym typeface="Work Sans"/>
            </a:endParaRPr>
          </a:p>
          <a:p>
            <a:pPr marL="0" marR="0" lvl="0" indent="0" algn="l" rtl="0">
              <a:lnSpc>
                <a:spcPct val="100000"/>
              </a:lnSpc>
              <a:spcBef>
                <a:spcPts val="0"/>
              </a:spcBef>
              <a:spcAft>
                <a:spcPts val="0"/>
              </a:spcAft>
              <a:buClr>
                <a:schemeClr val="dk1"/>
              </a:buClr>
              <a:buSzPts val="1400"/>
              <a:buFont typeface="Arial"/>
              <a:buNone/>
            </a:pPr>
            <a:r>
              <a:rPr lang="en-US" sz="1200" b="0" i="0" u="none" strike="noStrike" cap="none">
                <a:solidFill>
                  <a:srgbClr val="000000"/>
                </a:solidFill>
                <a:latin typeface="Work Sans"/>
                <a:ea typeface="Work Sans"/>
                <a:cs typeface="Work Sans"/>
                <a:sym typeface="Work Sans"/>
              </a:rPr>
              <a:t>shape flows</a:t>
            </a:r>
            <a:endParaRPr sz="1200" b="0" i="0" u="none" strike="noStrike" cap="none">
              <a:solidFill>
                <a:srgbClr val="000000"/>
              </a:solidFill>
              <a:latin typeface="Work Sans"/>
              <a:ea typeface="Work Sans"/>
              <a:cs typeface="Work Sans"/>
              <a:sym typeface="Work Sans"/>
            </a:endParaRPr>
          </a:p>
          <a:p>
            <a:pPr marL="0" marR="0" lvl="0" indent="0" algn="l" rtl="0">
              <a:lnSpc>
                <a:spcPct val="100000"/>
              </a:lnSpc>
              <a:spcBef>
                <a:spcPts val="0"/>
              </a:spcBef>
              <a:spcAft>
                <a:spcPts val="0"/>
              </a:spcAft>
              <a:buClr>
                <a:schemeClr val="dk1"/>
              </a:buClr>
              <a:buSzPts val="1400"/>
              <a:buFont typeface="Arial"/>
              <a:buNone/>
            </a:pPr>
            <a:endParaRPr sz="600" b="0" i="0" u="none" strike="noStrike" cap="none">
              <a:solidFill>
                <a:srgbClr val="000000"/>
              </a:solidFill>
              <a:latin typeface="Work Sans"/>
              <a:ea typeface="Work Sans"/>
              <a:cs typeface="Work Sans"/>
              <a:sym typeface="Work Sans"/>
            </a:endParaRPr>
          </a:p>
          <a:p>
            <a:pPr marL="0" marR="0" lvl="0" indent="0" algn="l" rtl="0">
              <a:lnSpc>
                <a:spcPct val="100000"/>
              </a:lnSpc>
              <a:spcBef>
                <a:spcPts val="0"/>
              </a:spcBef>
              <a:spcAft>
                <a:spcPts val="0"/>
              </a:spcAft>
              <a:buClr>
                <a:srgbClr val="000000"/>
              </a:buClr>
              <a:buSzPts val="1400"/>
              <a:buFont typeface="Arial"/>
              <a:buNone/>
            </a:pPr>
            <a:r>
              <a:rPr lang="en-US" sz="2800" b="1" i="0" u="none" strike="noStrike" cap="none">
                <a:solidFill>
                  <a:schemeClr val="lt1"/>
                </a:solidFill>
                <a:latin typeface="Work Sans"/>
                <a:ea typeface="Work Sans"/>
                <a:cs typeface="Work Sans"/>
                <a:sym typeface="Work Sans"/>
              </a:rPr>
              <a:t>providing smart holistics systems</a:t>
            </a:r>
            <a:endParaRPr sz="2800" b="1" i="0" u="none" strike="noStrike" cap="none">
              <a:solidFill>
                <a:srgbClr val="FFFFFF"/>
              </a:solidFill>
              <a:latin typeface="Work Sans"/>
              <a:ea typeface="Work Sans"/>
              <a:cs typeface="Work Sans"/>
              <a:sym typeface="Work Sans"/>
            </a:endParaRPr>
          </a:p>
          <a:p>
            <a:pPr marL="0" marR="0" lvl="0" indent="0" algn="l" rtl="0">
              <a:lnSpc>
                <a:spcPct val="100000"/>
              </a:lnSpc>
              <a:spcBef>
                <a:spcPts val="0"/>
              </a:spcBef>
              <a:spcAft>
                <a:spcPts val="0"/>
              </a:spcAft>
              <a:buClr>
                <a:srgbClr val="000000"/>
              </a:buClr>
              <a:buSzPts val="1400"/>
              <a:buFont typeface="Arial"/>
              <a:buNone/>
            </a:pPr>
            <a:endParaRPr sz="2800" b="1" i="0" u="none" strike="noStrike" cap="none">
              <a:solidFill>
                <a:srgbClr val="1155CC"/>
              </a:solidFill>
              <a:latin typeface="Work Sans"/>
              <a:ea typeface="Work Sans"/>
              <a:cs typeface="Work Sans"/>
              <a:sym typeface="Work Sans"/>
            </a:endParaRPr>
          </a:p>
          <a:p>
            <a:pPr marL="0" marR="0" lvl="0" indent="0" algn="l" rtl="0">
              <a:lnSpc>
                <a:spcPct val="100000"/>
              </a:lnSpc>
              <a:spcBef>
                <a:spcPts val="0"/>
              </a:spcBef>
              <a:spcAft>
                <a:spcPts val="0"/>
              </a:spcAft>
              <a:buClr>
                <a:schemeClr val="dk1"/>
              </a:buClr>
              <a:buSzPts val="1400"/>
              <a:buFont typeface="Arial"/>
              <a:buNone/>
            </a:pPr>
            <a:r>
              <a:rPr lang="en-US" sz="1200" b="0" i="0" u="none" strike="noStrike" cap="none">
                <a:solidFill>
                  <a:srgbClr val="000000"/>
                </a:solidFill>
                <a:latin typeface="Work Sans"/>
                <a:ea typeface="Work Sans"/>
                <a:cs typeface="Work Sans"/>
                <a:sym typeface="Work Sans"/>
              </a:rPr>
              <a:t>with capillary business intelligence</a:t>
            </a:r>
            <a:endParaRPr sz="1200" b="0" i="0" u="none" strike="noStrike" cap="none">
              <a:solidFill>
                <a:srgbClr val="000000"/>
              </a:solidFill>
              <a:latin typeface="Work Sans"/>
              <a:ea typeface="Work Sans"/>
              <a:cs typeface="Work Sans"/>
              <a:sym typeface="Work Sans"/>
            </a:endParaRPr>
          </a:p>
          <a:p>
            <a:pPr marL="0" marR="0" lvl="0" indent="0" algn="l" rtl="0">
              <a:lnSpc>
                <a:spcPct val="100000"/>
              </a:lnSpc>
              <a:spcBef>
                <a:spcPts val="0"/>
              </a:spcBef>
              <a:spcAft>
                <a:spcPts val="0"/>
              </a:spcAft>
              <a:buClr>
                <a:schemeClr val="dk1"/>
              </a:buClr>
              <a:buSzPts val="1400"/>
              <a:buFont typeface="Arial"/>
              <a:buNone/>
            </a:pPr>
            <a:r>
              <a:rPr lang="en-US" sz="2800" b="1" i="0" u="none" strike="noStrike" cap="none">
                <a:solidFill>
                  <a:srgbClr val="1155CC"/>
                </a:solidFill>
                <a:latin typeface="Work Sans"/>
                <a:ea typeface="Work Sans"/>
                <a:cs typeface="Work Sans"/>
                <a:sym typeface="Work Sans"/>
              </a:rPr>
              <a:t>orchestrating synergies</a:t>
            </a:r>
            <a:r>
              <a:rPr lang="en-US" sz="2800" b="1" i="0" u="none" strike="noStrike" cap="none">
                <a:solidFill>
                  <a:srgbClr val="000000"/>
                </a:solidFill>
                <a:latin typeface="Work Sans"/>
                <a:ea typeface="Work Sans"/>
                <a:cs typeface="Work Sans"/>
                <a:sym typeface="Work Sans"/>
              </a:rPr>
              <a:t> </a:t>
            </a:r>
            <a:endParaRPr sz="1400" b="1" i="0" u="none" strike="noStrike" cap="none">
              <a:solidFill>
                <a:srgbClr val="1155CC"/>
              </a:solidFill>
              <a:latin typeface="Work Sans"/>
              <a:ea typeface="Work Sans"/>
              <a:cs typeface="Work Sans"/>
              <a:sym typeface="Work Sans"/>
            </a:endParaRPr>
          </a:p>
          <a:p>
            <a:pPr marL="0" marR="0" lvl="0" indent="0" algn="l" rtl="0">
              <a:lnSpc>
                <a:spcPct val="100000"/>
              </a:lnSpc>
              <a:spcBef>
                <a:spcPts val="0"/>
              </a:spcBef>
              <a:spcAft>
                <a:spcPts val="0"/>
              </a:spcAft>
              <a:buClr>
                <a:schemeClr val="dk1"/>
              </a:buClr>
              <a:buSzPts val="1400"/>
              <a:buFont typeface="Arial"/>
              <a:buNone/>
            </a:pPr>
            <a:endParaRPr sz="1800" b="0" i="0" u="none" strike="noStrike" cap="none">
              <a:solidFill>
                <a:schemeClr val="dk1"/>
              </a:solidFill>
              <a:latin typeface="Work Sans"/>
              <a:ea typeface="Work Sans"/>
              <a:cs typeface="Work Sans"/>
              <a:sym typeface="Work Sans"/>
            </a:endParaRPr>
          </a:p>
          <a:p>
            <a:pPr marL="0" marR="0" lvl="0" indent="0" algn="l" rtl="0">
              <a:lnSpc>
                <a:spcPct val="100000"/>
              </a:lnSpc>
              <a:spcBef>
                <a:spcPts val="0"/>
              </a:spcBef>
              <a:spcAft>
                <a:spcPts val="0"/>
              </a:spcAft>
              <a:buClr>
                <a:schemeClr val="dk1"/>
              </a:buClr>
              <a:buSzPts val="1400"/>
              <a:buFont typeface="Arial"/>
              <a:buNone/>
            </a:pPr>
            <a:r>
              <a:rPr lang="en-US" sz="1200" b="0" i="0" u="none" strike="noStrike" cap="none">
                <a:solidFill>
                  <a:srgbClr val="000000"/>
                </a:solidFill>
                <a:latin typeface="Work Sans"/>
                <a:ea typeface="Work Sans"/>
                <a:cs typeface="Work Sans"/>
                <a:sym typeface="Work Sans"/>
              </a:rPr>
              <a:t>and technology</a:t>
            </a:r>
            <a:endParaRPr sz="1200" b="0" i="0" u="none" strike="noStrike" cap="none">
              <a:solidFill>
                <a:srgbClr val="000000"/>
              </a:solidFill>
              <a:latin typeface="Work Sans"/>
              <a:ea typeface="Work Sans"/>
              <a:cs typeface="Work Sans"/>
              <a:sym typeface="Work Sans"/>
            </a:endParaRPr>
          </a:p>
          <a:p>
            <a:pPr marL="0" marR="0" lvl="0" indent="0" algn="l" rtl="0">
              <a:lnSpc>
                <a:spcPct val="100000"/>
              </a:lnSpc>
              <a:spcBef>
                <a:spcPts val="0"/>
              </a:spcBef>
              <a:spcAft>
                <a:spcPts val="0"/>
              </a:spcAft>
              <a:buClr>
                <a:schemeClr val="dk1"/>
              </a:buClr>
              <a:buSzPts val="1400"/>
              <a:buFont typeface="Arial"/>
              <a:buNone/>
            </a:pPr>
            <a:endParaRPr sz="600" b="0" i="0" u="none" strike="noStrike" cap="none">
              <a:solidFill>
                <a:srgbClr val="000000"/>
              </a:solidFill>
              <a:latin typeface="Work Sans"/>
              <a:ea typeface="Work Sans"/>
              <a:cs typeface="Work Sans"/>
              <a:sym typeface="Work Sans"/>
            </a:endParaRPr>
          </a:p>
          <a:p>
            <a:pPr marL="0" marR="0" lvl="0" indent="0" algn="l" rtl="0">
              <a:lnSpc>
                <a:spcPct val="100000"/>
              </a:lnSpc>
              <a:spcBef>
                <a:spcPts val="0"/>
              </a:spcBef>
              <a:spcAft>
                <a:spcPts val="0"/>
              </a:spcAft>
              <a:buClr>
                <a:schemeClr val="dk1"/>
              </a:buClr>
              <a:buSzPts val="1400"/>
              <a:buFont typeface="Arial"/>
              <a:buNone/>
            </a:pPr>
            <a:r>
              <a:rPr lang="en-US" sz="2800" b="1" i="0" u="none" strike="noStrike" cap="none">
                <a:solidFill>
                  <a:schemeClr val="lt1"/>
                </a:solidFill>
                <a:latin typeface="Work Sans"/>
                <a:ea typeface="Work Sans"/>
                <a:cs typeface="Work Sans"/>
                <a:sym typeface="Work Sans"/>
              </a:rPr>
              <a:t>triggering next wave of </a:t>
            </a:r>
            <a:r>
              <a:rPr lang="en-US" sz="2800" b="1" i="0" u="none" strike="noStrike" cap="none">
                <a:solidFill>
                  <a:srgbClr val="FFFFFF"/>
                </a:solidFill>
                <a:latin typeface="Work Sans"/>
                <a:ea typeface="Work Sans"/>
                <a:cs typeface="Work Sans"/>
                <a:sym typeface="Work Sans"/>
              </a:rPr>
              <a:t>disruptive business</a:t>
            </a:r>
            <a:endParaRPr sz="2800" b="1" i="0" u="none" strike="noStrike" cap="none">
              <a:solidFill>
                <a:srgbClr val="FFFFFF"/>
              </a:solidFill>
              <a:latin typeface="Work Sans"/>
              <a:ea typeface="Work Sans"/>
              <a:cs typeface="Work Sans"/>
              <a:sym typeface="Work Sans"/>
            </a:endParaRPr>
          </a:p>
          <a:p>
            <a:pPr marL="0" marR="0" lvl="0" indent="0" algn="l" rtl="0">
              <a:lnSpc>
                <a:spcPct val="100000"/>
              </a:lnSpc>
              <a:spcBef>
                <a:spcPts val="0"/>
              </a:spcBef>
              <a:spcAft>
                <a:spcPts val="0"/>
              </a:spcAft>
              <a:buClr>
                <a:schemeClr val="dk1"/>
              </a:buClr>
              <a:buSzPts val="1400"/>
              <a:buFont typeface="Arial"/>
              <a:buNone/>
            </a:pPr>
            <a:r>
              <a:rPr lang="en-US" sz="1400" b="1" i="0" u="none" strike="noStrike" cap="none">
                <a:solidFill>
                  <a:srgbClr val="1155CC"/>
                </a:solidFill>
                <a:latin typeface="Work Sans"/>
                <a:ea typeface="Work Sans"/>
                <a:cs typeface="Work Sans"/>
                <a:sym typeface="Work Sans"/>
              </a:rPr>
              <a:t> </a:t>
            </a:r>
            <a:endParaRPr sz="1400" b="0" i="0" u="none" strike="noStrike" cap="none">
              <a:solidFill>
                <a:schemeClr val="dk1"/>
              </a:solidFill>
              <a:latin typeface="Work Sans"/>
              <a:ea typeface="Work Sans"/>
              <a:cs typeface="Work Sans"/>
              <a:sym typeface="Work Sans"/>
            </a:endParaRPr>
          </a:p>
        </p:txBody>
      </p:sp>
      <p:sp>
        <p:nvSpPr>
          <p:cNvPr id="808" name="Google Shape;808;p79"/>
          <p:cNvSpPr txBox="1"/>
          <p:nvPr/>
        </p:nvSpPr>
        <p:spPr>
          <a:xfrm>
            <a:off x="353125" y="4645150"/>
            <a:ext cx="22908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809" name="Google Shape;809;p79"/>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80"/>
          <p:cNvSpPr/>
          <p:nvPr/>
        </p:nvSpPr>
        <p:spPr>
          <a:xfrm>
            <a:off x="-5600" y="2558001"/>
            <a:ext cx="9144000" cy="7656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 name="Google Shape;815;p80"/>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44</a:t>
            </a:fld>
            <a:endParaRPr/>
          </a:p>
        </p:txBody>
      </p:sp>
      <p:sp>
        <p:nvSpPr>
          <p:cNvPr id="816" name="Google Shape;816;p80"/>
          <p:cNvSpPr txBox="1"/>
          <p:nvPr/>
        </p:nvSpPr>
        <p:spPr>
          <a:xfrm>
            <a:off x="353125" y="4645152"/>
            <a:ext cx="20217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817" name="Google Shape;817;p80"/>
          <p:cNvSpPr txBox="1">
            <a:spLocks noGrp="1"/>
          </p:cNvSpPr>
          <p:nvPr>
            <p:ph type="title"/>
          </p:nvPr>
        </p:nvSpPr>
        <p:spPr>
          <a:xfrm>
            <a:off x="353125" y="1390450"/>
            <a:ext cx="8520600" cy="26820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endParaRPr sz="3200">
              <a:solidFill>
                <a:srgbClr val="000000"/>
              </a:solidFill>
              <a:latin typeface="Raleway"/>
              <a:ea typeface="Raleway"/>
              <a:cs typeface="Raleway"/>
              <a:sym typeface="Raleway"/>
            </a:endParaRPr>
          </a:p>
          <a:p>
            <a:pPr marL="0" lvl="0" indent="0" algn="l" rtl="0">
              <a:lnSpc>
                <a:spcPct val="100000"/>
              </a:lnSpc>
              <a:spcBef>
                <a:spcPts val="0"/>
              </a:spcBef>
              <a:spcAft>
                <a:spcPts val="0"/>
              </a:spcAft>
              <a:buSzPts val="2800"/>
              <a:buNone/>
            </a:pPr>
            <a:endParaRPr sz="2000">
              <a:solidFill>
                <a:srgbClr val="000000"/>
              </a:solidFill>
              <a:latin typeface="Raleway"/>
              <a:ea typeface="Raleway"/>
              <a:cs typeface="Raleway"/>
              <a:sym typeface="Raleway"/>
            </a:endParaRPr>
          </a:p>
          <a:p>
            <a:pPr marL="0" lvl="0" indent="0" algn="l" rtl="0">
              <a:lnSpc>
                <a:spcPct val="100000"/>
              </a:lnSpc>
              <a:spcBef>
                <a:spcPts val="0"/>
              </a:spcBef>
              <a:spcAft>
                <a:spcPts val="0"/>
              </a:spcAft>
              <a:buSzPts val="2800"/>
              <a:buNone/>
            </a:pPr>
            <a:r>
              <a:rPr lang="en-US" sz="3200" b="1">
                <a:solidFill>
                  <a:srgbClr val="FFFFFF"/>
                </a:solidFill>
                <a:latin typeface="Raleway"/>
                <a:ea typeface="Raleway"/>
                <a:cs typeface="Raleway"/>
                <a:sym typeface="Raleway"/>
              </a:rPr>
              <a:t>the playground | </a:t>
            </a:r>
            <a:r>
              <a:rPr lang="en-US" sz="3200">
                <a:solidFill>
                  <a:srgbClr val="FFFFFF"/>
                </a:solidFill>
                <a:latin typeface="Raleway"/>
                <a:ea typeface="Raleway"/>
                <a:cs typeface="Raleway"/>
                <a:sym typeface="Raleway"/>
              </a:rPr>
              <a:t>what makes us different</a:t>
            </a:r>
            <a:endParaRPr sz="3200">
              <a:solidFill>
                <a:srgbClr val="FFFFFF"/>
              </a:solidFill>
              <a:latin typeface="Raleway"/>
              <a:ea typeface="Raleway"/>
              <a:cs typeface="Raleway"/>
              <a:sym typeface="Raleway"/>
            </a:endParaRPr>
          </a:p>
          <a:p>
            <a:pPr marL="0" lvl="0" indent="0" algn="l" rtl="0">
              <a:lnSpc>
                <a:spcPct val="100000"/>
              </a:lnSpc>
              <a:spcBef>
                <a:spcPts val="0"/>
              </a:spcBef>
              <a:spcAft>
                <a:spcPts val="0"/>
              </a:spcAft>
              <a:buSzPts val="2800"/>
              <a:buNone/>
            </a:pPr>
            <a:endParaRPr sz="2000">
              <a:solidFill>
                <a:srgbClr val="000000"/>
              </a:solidFill>
              <a:latin typeface="Raleway"/>
              <a:ea typeface="Raleway"/>
              <a:cs typeface="Raleway"/>
              <a:sym typeface="Raleway"/>
            </a:endParaRPr>
          </a:p>
          <a:p>
            <a:pPr marL="0" lvl="0" indent="0" algn="l" rtl="0">
              <a:lnSpc>
                <a:spcPct val="100000"/>
              </a:lnSpc>
              <a:spcBef>
                <a:spcPts val="0"/>
              </a:spcBef>
              <a:spcAft>
                <a:spcPts val="0"/>
              </a:spcAft>
              <a:buSzPts val="2800"/>
              <a:buNone/>
            </a:pPr>
            <a:endParaRPr sz="3200" b="1">
              <a:solidFill>
                <a:srgbClr val="000000"/>
              </a:solidFill>
              <a:latin typeface="Raleway"/>
              <a:ea typeface="Raleway"/>
              <a:cs typeface="Raleway"/>
              <a:sym typeface="Raleway"/>
            </a:endParaRPr>
          </a:p>
        </p:txBody>
      </p:sp>
      <p:sp>
        <p:nvSpPr>
          <p:cNvPr id="818" name="Google Shape;818;p80"/>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81"/>
          <p:cNvSpPr/>
          <p:nvPr/>
        </p:nvSpPr>
        <p:spPr>
          <a:xfrm>
            <a:off x="-5600" y="3189525"/>
            <a:ext cx="9144000" cy="889200"/>
          </a:xfrm>
          <a:prstGeom prst="rect">
            <a:avLst/>
          </a:prstGeom>
          <a:solidFill>
            <a:srgbClr val="3C78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p81"/>
          <p:cNvSpPr/>
          <p:nvPr/>
        </p:nvSpPr>
        <p:spPr>
          <a:xfrm>
            <a:off x="-5600" y="1208325"/>
            <a:ext cx="9144000" cy="889200"/>
          </a:xfrm>
          <a:prstGeom prst="rect">
            <a:avLst/>
          </a:prstGeom>
          <a:solidFill>
            <a:srgbClr val="3C78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p81"/>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45</a:t>
            </a:fld>
            <a:endParaRPr/>
          </a:p>
        </p:txBody>
      </p:sp>
      <p:sp>
        <p:nvSpPr>
          <p:cNvPr id="826" name="Google Shape;826;p81"/>
          <p:cNvSpPr txBox="1"/>
          <p:nvPr/>
        </p:nvSpPr>
        <p:spPr>
          <a:xfrm>
            <a:off x="1800925" y="4645152"/>
            <a:ext cx="2021700" cy="43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827" name="Google Shape;827;p81"/>
          <p:cNvSpPr txBox="1">
            <a:spLocks noGrp="1"/>
          </p:cNvSpPr>
          <p:nvPr>
            <p:ph type="title"/>
          </p:nvPr>
        </p:nvSpPr>
        <p:spPr>
          <a:xfrm>
            <a:off x="311700" y="219900"/>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600" b="1">
                <a:solidFill>
                  <a:srgbClr val="000000"/>
                </a:solidFill>
                <a:latin typeface="Raleway"/>
                <a:ea typeface="Raleway"/>
                <a:cs typeface="Raleway"/>
                <a:sym typeface="Raleway"/>
              </a:rPr>
              <a:t>what makes us different</a:t>
            </a:r>
            <a:endParaRPr sz="3600" b="1">
              <a:solidFill>
                <a:srgbClr val="000000"/>
              </a:solidFill>
              <a:latin typeface="Raleway"/>
              <a:ea typeface="Raleway"/>
              <a:cs typeface="Raleway"/>
              <a:sym typeface="Raleway"/>
            </a:endParaRPr>
          </a:p>
        </p:txBody>
      </p:sp>
      <p:sp>
        <p:nvSpPr>
          <p:cNvPr id="828" name="Google Shape;828;p81"/>
          <p:cNvSpPr txBox="1"/>
          <p:nvPr/>
        </p:nvSpPr>
        <p:spPr>
          <a:xfrm>
            <a:off x="654775" y="1317525"/>
            <a:ext cx="7895100" cy="318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3200" b="0" i="0" u="none" strike="noStrike" cap="none">
                <a:solidFill>
                  <a:srgbClr val="FFFFFF"/>
                </a:solidFill>
                <a:latin typeface="Roboto"/>
                <a:ea typeface="Roboto"/>
                <a:cs typeface="Roboto"/>
                <a:sym typeface="Roboto"/>
              </a:rPr>
              <a:t>→</a:t>
            </a:r>
            <a:r>
              <a:rPr lang="en-US" sz="3200" b="1" i="0" u="none" strike="noStrike" cap="none">
                <a:solidFill>
                  <a:srgbClr val="FFFFFF"/>
                </a:solidFill>
                <a:latin typeface="Roboto"/>
                <a:ea typeface="Roboto"/>
                <a:cs typeface="Roboto"/>
                <a:sym typeface="Roboto"/>
              </a:rPr>
              <a:t> capillary logistics</a:t>
            </a:r>
            <a:endParaRPr sz="3200" b="0" i="0" u="none" strike="noStrike" cap="none">
              <a:solidFill>
                <a:srgbClr val="FFFFFF"/>
              </a:solidFill>
              <a:latin typeface="Roboto"/>
              <a:ea typeface="Roboto"/>
              <a:cs typeface="Roboto"/>
              <a:sym typeface="Roboto"/>
            </a:endParaRPr>
          </a:p>
          <a:p>
            <a:pPr marL="914400" marR="0" lvl="0" indent="457200" algn="l" rtl="0">
              <a:lnSpc>
                <a:spcPct val="100000"/>
              </a:lnSpc>
              <a:spcBef>
                <a:spcPts val="0"/>
              </a:spcBef>
              <a:spcAft>
                <a:spcPts val="0"/>
              </a:spcAft>
              <a:buClr>
                <a:srgbClr val="000000"/>
              </a:buClr>
              <a:buSzPts val="1400"/>
              <a:buFont typeface="Arial"/>
              <a:buNone/>
            </a:pPr>
            <a:endParaRPr sz="32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US" sz="3200" b="0" i="0" u="none" strike="noStrike" cap="none">
                <a:solidFill>
                  <a:srgbClr val="000000"/>
                </a:solidFill>
                <a:latin typeface="Roboto"/>
                <a:ea typeface="Roboto"/>
                <a:cs typeface="Roboto"/>
                <a:sym typeface="Roboto"/>
              </a:rPr>
              <a:t>→ capillary empowered </a:t>
            </a:r>
            <a:r>
              <a:rPr lang="en-US" sz="3200" b="1" i="0" u="none" strike="noStrike" cap="none">
                <a:solidFill>
                  <a:srgbClr val="1155CC"/>
                </a:solidFill>
                <a:latin typeface="Roboto"/>
                <a:ea typeface="Roboto"/>
                <a:cs typeface="Roboto"/>
                <a:sym typeface="Roboto"/>
              </a:rPr>
              <a:t>data analytics</a:t>
            </a:r>
            <a:endParaRPr sz="3200" b="1" i="0" u="none" strike="noStrike" cap="none">
              <a:solidFill>
                <a:srgbClr val="1155CC"/>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3200" b="1" i="0" u="none" strike="noStrike" cap="none">
              <a:solidFill>
                <a:srgbClr val="1155CC"/>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US" sz="3200" b="0" i="0" u="none" strike="noStrike" cap="none">
                <a:solidFill>
                  <a:srgbClr val="FFFFFF"/>
                </a:solidFill>
                <a:latin typeface="Roboto"/>
                <a:ea typeface="Roboto"/>
                <a:cs typeface="Roboto"/>
                <a:sym typeface="Roboto"/>
              </a:rPr>
              <a:t>→</a:t>
            </a:r>
            <a:r>
              <a:rPr lang="en-US" sz="3200" b="1" i="0" u="none" strike="noStrike" cap="none">
                <a:solidFill>
                  <a:srgbClr val="FFFFFF"/>
                </a:solidFill>
                <a:latin typeface="Roboto"/>
                <a:ea typeface="Roboto"/>
                <a:cs typeface="Roboto"/>
                <a:sym typeface="Roboto"/>
              </a:rPr>
              <a:t> holochain</a:t>
            </a:r>
            <a:r>
              <a:rPr lang="en-US" sz="3200" b="0" i="0" u="none" strike="noStrike" cap="none">
                <a:solidFill>
                  <a:srgbClr val="FFFFFF"/>
                </a:solidFill>
                <a:latin typeface="Roboto"/>
                <a:ea typeface="Roboto"/>
                <a:cs typeface="Roboto"/>
                <a:sym typeface="Roboto"/>
              </a:rPr>
              <a:t> technology</a:t>
            </a:r>
            <a:endParaRPr sz="3200" b="0" i="0" u="none" strike="noStrike" cap="none">
              <a:solidFill>
                <a:srgbClr val="FFFFFF"/>
              </a:solidFill>
              <a:latin typeface="Roboto"/>
              <a:ea typeface="Roboto"/>
              <a:cs typeface="Roboto"/>
              <a:sym typeface="Roboto"/>
            </a:endParaRPr>
          </a:p>
          <a:p>
            <a:pPr marL="0" marR="0" lvl="0" indent="4572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a:p>
            <a:pPr marL="0" marR="0" lvl="0" indent="4572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a:p>
            <a:pPr marL="0" marR="0" lvl="0" indent="4572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829" name="Google Shape;829;p81"/>
          <p:cNvSpPr txBox="1"/>
          <p:nvPr/>
        </p:nvSpPr>
        <p:spPr>
          <a:xfrm>
            <a:off x="353125" y="4645150"/>
            <a:ext cx="22908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830" name="Google Shape;830;p81"/>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82"/>
          <p:cNvSpPr/>
          <p:nvPr/>
        </p:nvSpPr>
        <p:spPr>
          <a:xfrm>
            <a:off x="-5600" y="3734650"/>
            <a:ext cx="9144000" cy="5727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36" name="Google Shape;836;p82"/>
          <p:cNvSpPr/>
          <p:nvPr/>
        </p:nvSpPr>
        <p:spPr>
          <a:xfrm>
            <a:off x="-5600" y="2591650"/>
            <a:ext cx="9144000" cy="5727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37" name="Google Shape;837;p82"/>
          <p:cNvSpPr/>
          <p:nvPr/>
        </p:nvSpPr>
        <p:spPr>
          <a:xfrm>
            <a:off x="-5600" y="951250"/>
            <a:ext cx="9144000" cy="765300"/>
          </a:xfrm>
          <a:prstGeom prst="rect">
            <a:avLst/>
          </a:prstGeom>
          <a:solidFill>
            <a:srgbClr val="3C78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 name="Google Shape;838;p82"/>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46</a:t>
            </a:fld>
            <a:endParaRPr/>
          </a:p>
        </p:txBody>
      </p:sp>
      <p:sp>
        <p:nvSpPr>
          <p:cNvPr id="839" name="Google Shape;839;p82"/>
          <p:cNvSpPr txBox="1"/>
          <p:nvPr/>
        </p:nvSpPr>
        <p:spPr>
          <a:xfrm>
            <a:off x="1800925" y="4645152"/>
            <a:ext cx="2021700" cy="43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840" name="Google Shape;840;p82"/>
          <p:cNvSpPr txBox="1">
            <a:spLocks noGrp="1"/>
          </p:cNvSpPr>
          <p:nvPr>
            <p:ph type="title"/>
          </p:nvPr>
        </p:nvSpPr>
        <p:spPr>
          <a:xfrm>
            <a:off x="311700" y="219900"/>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600" b="1">
                <a:solidFill>
                  <a:srgbClr val="000000"/>
                </a:solidFill>
                <a:latin typeface="Raleway"/>
                <a:ea typeface="Raleway"/>
                <a:cs typeface="Raleway"/>
                <a:sym typeface="Raleway"/>
              </a:rPr>
              <a:t>what makes us different</a:t>
            </a:r>
            <a:endParaRPr sz="3600" b="1">
              <a:solidFill>
                <a:srgbClr val="000000"/>
              </a:solidFill>
              <a:latin typeface="Raleway"/>
              <a:ea typeface="Raleway"/>
              <a:cs typeface="Raleway"/>
              <a:sym typeface="Raleway"/>
            </a:endParaRPr>
          </a:p>
        </p:txBody>
      </p:sp>
      <p:sp>
        <p:nvSpPr>
          <p:cNvPr id="841" name="Google Shape;841;p82"/>
          <p:cNvSpPr txBox="1"/>
          <p:nvPr/>
        </p:nvSpPr>
        <p:spPr>
          <a:xfrm>
            <a:off x="311700" y="951250"/>
            <a:ext cx="8826600" cy="347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3200" b="0" i="0" u="none" strike="noStrike" cap="none">
                <a:solidFill>
                  <a:srgbClr val="FFFFFF"/>
                </a:solidFill>
                <a:latin typeface="Roboto"/>
                <a:ea typeface="Roboto"/>
                <a:cs typeface="Roboto"/>
                <a:sym typeface="Roboto"/>
              </a:rPr>
              <a:t>→ </a:t>
            </a:r>
            <a:r>
              <a:rPr lang="en-US" sz="3200" b="1" i="0" u="none" strike="noStrike" cap="none">
                <a:solidFill>
                  <a:srgbClr val="FFFFFF"/>
                </a:solidFill>
                <a:latin typeface="Roboto"/>
                <a:ea typeface="Roboto"/>
                <a:cs typeface="Roboto"/>
                <a:sym typeface="Roboto"/>
              </a:rPr>
              <a:t>capillary logistics</a:t>
            </a:r>
            <a:r>
              <a:rPr lang="en-US" sz="3200" b="0" i="0" u="none" strike="noStrike" cap="none">
                <a:solidFill>
                  <a:srgbClr val="FFFFFF"/>
                </a:solidFill>
                <a:latin typeface="Roboto"/>
                <a:ea typeface="Roboto"/>
                <a:cs typeface="Roboto"/>
                <a:sym typeface="Roboto"/>
              </a:rPr>
              <a:t> 4 axes</a:t>
            </a:r>
            <a:endParaRPr sz="32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US" sz="2000" b="0" i="0" u="none" strike="noStrike" cap="none">
                <a:solidFill>
                  <a:srgbClr val="FFFFFF"/>
                </a:solidFill>
                <a:latin typeface="Roboto"/>
                <a:ea typeface="Roboto"/>
                <a:cs typeface="Roboto"/>
                <a:sym typeface="Roboto"/>
              </a:rPr>
              <a:t> </a:t>
            </a:r>
            <a:endParaRPr sz="20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a:p>
            <a:pPr marL="628650" marR="0" lvl="0" indent="-349250" algn="l" rtl="0">
              <a:lnSpc>
                <a:spcPct val="100000"/>
              </a:lnSpc>
              <a:spcBef>
                <a:spcPts val="0"/>
              </a:spcBef>
              <a:spcAft>
                <a:spcPts val="0"/>
              </a:spcAft>
              <a:buClr>
                <a:srgbClr val="000000"/>
              </a:buClr>
              <a:buSzPts val="2800"/>
              <a:buFont typeface="Roboto"/>
              <a:buAutoNum type="arabicPeriod"/>
            </a:pPr>
            <a:r>
              <a:rPr lang="en-US" sz="2800" b="1" i="0" u="none" strike="noStrike" cap="none">
                <a:solidFill>
                  <a:srgbClr val="000000"/>
                </a:solidFill>
                <a:latin typeface="Roboto"/>
                <a:ea typeface="Roboto"/>
                <a:cs typeface="Roboto"/>
                <a:sym typeface="Roboto"/>
              </a:rPr>
              <a:t>human | </a:t>
            </a:r>
            <a:r>
              <a:rPr lang="en-US" sz="2800" b="0" i="0" u="none" strike="noStrike" cap="none">
                <a:solidFill>
                  <a:srgbClr val="000000"/>
                </a:solidFill>
                <a:latin typeface="Roboto"/>
                <a:ea typeface="Roboto"/>
                <a:cs typeface="Roboto"/>
                <a:sym typeface="Roboto"/>
              </a:rPr>
              <a:t>front &amp; back ends</a:t>
            </a:r>
            <a:endParaRPr sz="2800" b="0" i="0" u="none" strike="noStrike" cap="none">
              <a:solidFill>
                <a:srgbClr val="000000"/>
              </a:solidFill>
              <a:latin typeface="Roboto"/>
              <a:ea typeface="Roboto"/>
              <a:cs typeface="Roboto"/>
              <a:sym typeface="Roboto"/>
            </a:endParaRPr>
          </a:p>
          <a:p>
            <a:pPr marL="457200" marR="0" lvl="0" indent="0" algn="l" rtl="0">
              <a:lnSpc>
                <a:spcPct val="100000"/>
              </a:lnSpc>
              <a:spcBef>
                <a:spcPts val="0"/>
              </a:spcBef>
              <a:spcAft>
                <a:spcPts val="0"/>
              </a:spcAft>
              <a:buNone/>
            </a:pPr>
            <a:endParaRPr sz="1100">
              <a:latin typeface="Roboto"/>
              <a:ea typeface="Roboto"/>
              <a:cs typeface="Roboto"/>
              <a:sym typeface="Roboto"/>
            </a:endParaRPr>
          </a:p>
          <a:p>
            <a:pPr marL="628650" marR="0" lvl="0" indent="-349250" algn="l" rtl="0">
              <a:lnSpc>
                <a:spcPct val="100000"/>
              </a:lnSpc>
              <a:spcBef>
                <a:spcPts val="0"/>
              </a:spcBef>
              <a:spcAft>
                <a:spcPts val="0"/>
              </a:spcAft>
              <a:buClr>
                <a:srgbClr val="FFFFFF"/>
              </a:buClr>
              <a:buSzPts val="2800"/>
              <a:buFont typeface="Roboto"/>
              <a:buAutoNum type="arabicPeriod"/>
            </a:pPr>
            <a:r>
              <a:rPr lang="en-US" sz="2800" b="1">
                <a:solidFill>
                  <a:srgbClr val="FFFFFF"/>
                </a:solidFill>
                <a:latin typeface="Roboto"/>
                <a:ea typeface="Roboto"/>
                <a:cs typeface="Roboto"/>
                <a:sym typeface="Roboto"/>
              </a:rPr>
              <a:t>vehicles</a:t>
            </a:r>
            <a:endParaRPr sz="2800" b="1">
              <a:solidFill>
                <a:srgbClr val="FFFFFF"/>
              </a:solidFill>
              <a:latin typeface="Roboto"/>
              <a:ea typeface="Roboto"/>
              <a:cs typeface="Roboto"/>
              <a:sym typeface="Roboto"/>
            </a:endParaRPr>
          </a:p>
          <a:p>
            <a:pPr marL="457200" marR="0" lvl="0" indent="0" algn="l" rtl="0">
              <a:lnSpc>
                <a:spcPct val="100000"/>
              </a:lnSpc>
              <a:spcBef>
                <a:spcPts val="0"/>
              </a:spcBef>
              <a:spcAft>
                <a:spcPts val="0"/>
              </a:spcAft>
              <a:buNone/>
            </a:pPr>
            <a:endParaRPr sz="1100" b="1">
              <a:solidFill>
                <a:srgbClr val="FFFFFF"/>
              </a:solidFill>
              <a:latin typeface="Roboto"/>
              <a:ea typeface="Roboto"/>
              <a:cs typeface="Roboto"/>
              <a:sym typeface="Roboto"/>
            </a:endParaRPr>
          </a:p>
          <a:p>
            <a:pPr marL="628650" marR="0" lvl="0" indent="-349250" algn="l" rtl="0">
              <a:lnSpc>
                <a:spcPct val="100000"/>
              </a:lnSpc>
              <a:spcBef>
                <a:spcPts val="0"/>
              </a:spcBef>
              <a:spcAft>
                <a:spcPts val="0"/>
              </a:spcAft>
              <a:buSzPts val="2800"/>
              <a:buFont typeface="Roboto"/>
              <a:buAutoNum type="arabicPeriod"/>
            </a:pPr>
            <a:r>
              <a:rPr lang="en-US" sz="2800">
                <a:latin typeface="Roboto"/>
                <a:ea typeface="Roboto"/>
                <a:cs typeface="Roboto"/>
                <a:sym typeface="Roboto"/>
              </a:rPr>
              <a:t>built</a:t>
            </a:r>
            <a:r>
              <a:rPr lang="en-US" sz="2800" b="0" i="0" u="none" strike="noStrike" cap="none">
                <a:latin typeface="Roboto"/>
                <a:ea typeface="Roboto"/>
                <a:cs typeface="Roboto"/>
                <a:sym typeface="Roboto"/>
              </a:rPr>
              <a:t> infrastructure </a:t>
            </a:r>
            <a:r>
              <a:rPr lang="en-US" sz="2800" b="1" i="0" u="none" strike="noStrike" cap="none">
                <a:latin typeface="Roboto"/>
                <a:ea typeface="Roboto"/>
                <a:cs typeface="Roboto"/>
                <a:sym typeface="Roboto"/>
              </a:rPr>
              <a:t>urban real estate</a:t>
            </a:r>
            <a:endParaRPr sz="2800" b="1" i="0" u="none" strike="noStrike" cap="none">
              <a:latin typeface="Roboto"/>
              <a:ea typeface="Roboto"/>
              <a:cs typeface="Roboto"/>
              <a:sym typeface="Roboto"/>
            </a:endParaRPr>
          </a:p>
          <a:p>
            <a:pPr marL="457200" marR="0" lvl="0" indent="0" algn="l" rtl="0">
              <a:lnSpc>
                <a:spcPct val="100000"/>
              </a:lnSpc>
              <a:spcBef>
                <a:spcPts val="0"/>
              </a:spcBef>
              <a:spcAft>
                <a:spcPts val="0"/>
              </a:spcAft>
              <a:buNone/>
            </a:pPr>
            <a:endParaRPr sz="1100" b="1">
              <a:latin typeface="Roboto"/>
              <a:ea typeface="Roboto"/>
              <a:cs typeface="Roboto"/>
              <a:sym typeface="Roboto"/>
            </a:endParaRPr>
          </a:p>
          <a:p>
            <a:pPr marL="628650" marR="0" lvl="0" indent="-349250" algn="l" rtl="0">
              <a:lnSpc>
                <a:spcPct val="100000"/>
              </a:lnSpc>
              <a:spcBef>
                <a:spcPts val="0"/>
              </a:spcBef>
              <a:spcAft>
                <a:spcPts val="0"/>
              </a:spcAft>
              <a:buClr>
                <a:srgbClr val="FFFFFF"/>
              </a:buClr>
              <a:buSzPts val="2800"/>
              <a:buFont typeface="Roboto"/>
              <a:buAutoNum type="arabicPeriod"/>
            </a:pPr>
            <a:r>
              <a:rPr lang="en-US" sz="2800" b="1">
                <a:solidFill>
                  <a:srgbClr val="FFFFFF"/>
                </a:solidFill>
                <a:latin typeface="Roboto"/>
                <a:ea typeface="Roboto"/>
                <a:cs typeface="Roboto"/>
                <a:sym typeface="Roboto"/>
              </a:rPr>
              <a:t>digital</a:t>
            </a:r>
            <a:r>
              <a:rPr lang="en-US" sz="2800" b="1" i="0" u="none" strike="noStrike" cap="none">
                <a:solidFill>
                  <a:srgbClr val="FFFFFF"/>
                </a:solidFill>
                <a:latin typeface="Roboto"/>
                <a:ea typeface="Roboto"/>
                <a:cs typeface="Roboto"/>
                <a:sym typeface="Roboto"/>
              </a:rPr>
              <a:t> technology</a:t>
            </a:r>
            <a:r>
              <a:rPr lang="en-US" sz="2800" b="0" i="0" u="none" strike="noStrike" cap="none">
                <a:solidFill>
                  <a:srgbClr val="FFFFFF"/>
                </a:solidFill>
                <a:latin typeface="Roboto"/>
                <a:ea typeface="Roboto"/>
                <a:cs typeface="Roboto"/>
                <a:sym typeface="Roboto"/>
              </a:rPr>
              <a:t> | SW &amp;</a:t>
            </a:r>
            <a:r>
              <a:rPr lang="en-US" sz="2800" b="1" i="0" u="none" strike="noStrike" cap="none">
                <a:solidFill>
                  <a:srgbClr val="FFFFFF"/>
                </a:solidFill>
                <a:latin typeface="Roboto"/>
                <a:ea typeface="Roboto"/>
                <a:cs typeface="Roboto"/>
                <a:sym typeface="Roboto"/>
              </a:rPr>
              <a:t> infrastructure</a:t>
            </a:r>
            <a:endParaRPr sz="2800" b="1" i="0" u="none" strike="noStrike" cap="none">
              <a:solidFill>
                <a:srgbClr val="FFFFFF"/>
              </a:solidFill>
              <a:latin typeface="Roboto"/>
              <a:ea typeface="Roboto"/>
              <a:cs typeface="Roboto"/>
              <a:sym typeface="Roboto"/>
            </a:endParaRPr>
          </a:p>
        </p:txBody>
      </p:sp>
      <p:sp>
        <p:nvSpPr>
          <p:cNvPr id="842" name="Google Shape;842;p82"/>
          <p:cNvSpPr txBox="1"/>
          <p:nvPr/>
        </p:nvSpPr>
        <p:spPr>
          <a:xfrm>
            <a:off x="353125" y="4645150"/>
            <a:ext cx="22908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843" name="Google Shape;843;p82"/>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83"/>
          <p:cNvSpPr/>
          <p:nvPr/>
        </p:nvSpPr>
        <p:spPr>
          <a:xfrm>
            <a:off x="-5600" y="2884725"/>
            <a:ext cx="9144000" cy="8892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 name="Google Shape;849;p83"/>
          <p:cNvSpPr/>
          <p:nvPr/>
        </p:nvSpPr>
        <p:spPr>
          <a:xfrm>
            <a:off x="-5600" y="1027450"/>
            <a:ext cx="9144000" cy="6891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 name="Google Shape;850;p83"/>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47</a:t>
            </a:fld>
            <a:endParaRPr/>
          </a:p>
        </p:txBody>
      </p:sp>
      <p:sp>
        <p:nvSpPr>
          <p:cNvPr id="851" name="Google Shape;851;p83"/>
          <p:cNvSpPr txBox="1"/>
          <p:nvPr/>
        </p:nvSpPr>
        <p:spPr>
          <a:xfrm>
            <a:off x="1800925" y="4645152"/>
            <a:ext cx="2021700" cy="43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852" name="Google Shape;852;p83"/>
          <p:cNvSpPr txBox="1">
            <a:spLocks noGrp="1"/>
          </p:cNvSpPr>
          <p:nvPr>
            <p:ph type="title"/>
          </p:nvPr>
        </p:nvSpPr>
        <p:spPr>
          <a:xfrm>
            <a:off x="311700" y="219900"/>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600" b="1">
                <a:solidFill>
                  <a:srgbClr val="000000"/>
                </a:solidFill>
                <a:latin typeface="Roboto"/>
                <a:ea typeface="Roboto"/>
                <a:cs typeface="Roboto"/>
                <a:sym typeface="Roboto"/>
              </a:rPr>
              <a:t>what makes us different</a:t>
            </a:r>
            <a:endParaRPr sz="3600" b="1">
              <a:solidFill>
                <a:srgbClr val="000000"/>
              </a:solidFill>
              <a:latin typeface="Roboto"/>
              <a:ea typeface="Roboto"/>
              <a:cs typeface="Roboto"/>
              <a:sym typeface="Roboto"/>
            </a:endParaRPr>
          </a:p>
        </p:txBody>
      </p:sp>
      <p:sp>
        <p:nvSpPr>
          <p:cNvPr id="853" name="Google Shape;853;p83"/>
          <p:cNvSpPr txBox="1"/>
          <p:nvPr/>
        </p:nvSpPr>
        <p:spPr>
          <a:xfrm>
            <a:off x="353125" y="1027450"/>
            <a:ext cx="8196600" cy="347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800" b="1" i="0" u="none" strike="noStrike" cap="none">
                <a:solidFill>
                  <a:srgbClr val="FFFFFF"/>
                </a:solidFill>
                <a:latin typeface="Roboto"/>
                <a:ea typeface="Roboto"/>
                <a:cs typeface="Roboto"/>
                <a:sym typeface="Roboto"/>
              </a:rPr>
              <a:t>digital infrastructure</a:t>
            </a:r>
            <a:r>
              <a:rPr lang="en-US" sz="2800" b="0" i="0" u="none" strike="noStrike" cap="none">
                <a:solidFill>
                  <a:srgbClr val="FFFFFF"/>
                </a:solidFill>
                <a:latin typeface="Roboto"/>
                <a:ea typeface="Roboto"/>
                <a:cs typeface="Roboto"/>
                <a:sym typeface="Roboto"/>
              </a:rPr>
              <a:t> </a:t>
            </a:r>
            <a:endParaRPr sz="1400" b="0" i="0" u="none" strike="noStrike" cap="none">
              <a:solidFill>
                <a:srgbClr val="FFFFFF"/>
              </a:solidFill>
              <a:latin typeface="Roboto"/>
              <a:ea typeface="Roboto"/>
              <a:cs typeface="Roboto"/>
              <a:sym typeface="Roboto"/>
            </a:endParaRPr>
          </a:p>
          <a:p>
            <a:pPr marL="51435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Roboto"/>
              <a:ea typeface="Roboto"/>
              <a:cs typeface="Roboto"/>
              <a:sym typeface="Roboto"/>
            </a:endParaRPr>
          </a:p>
          <a:p>
            <a:pPr marL="514350" marR="0" lvl="0" indent="0" algn="l" rtl="0">
              <a:lnSpc>
                <a:spcPct val="100000"/>
              </a:lnSpc>
              <a:spcBef>
                <a:spcPts val="0"/>
              </a:spcBef>
              <a:spcAft>
                <a:spcPts val="0"/>
              </a:spcAft>
              <a:buClr>
                <a:schemeClr val="dk1"/>
              </a:buClr>
              <a:buSzPts val="1400"/>
              <a:buFont typeface="Arial"/>
              <a:buNone/>
            </a:pPr>
            <a:r>
              <a:rPr lang="en-US" sz="2800" b="0" i="0" u="none" strike="noStrike" cap="none">
                <a:solidFill>
                  <a:schemeClr val="dk1"/>
                </a:solidFill>
                <a:latin typeface="Roboto"/>
                <a:ea typeface="Roboto"/>
                <a:cs typeface="Roboto"/>
                <a:sym typeface="Roboto"/>
              </a:rPr>
              <a:t>→ architecture fits performance</a:t>
            </a:r>
            <a:endParaRPr sz="2800" b="0" i="0" u="none" strike="noStrike" cap="none">
              <a:solidFill>
                <a:schemeClr val="dk1"/>
              </a:solidFill>
              <a:latin typeface="Roboto"/>
              <a:ea typeface="Roboto"/>
              <a:cs typeface="Roboto"/>
              <a:sym typeface="Roboto"/>
            </a:endParaRPr>
          </a:p>
          <a:p>
            <a:pPr marL="514350" marR="0" lvl="0" indent="0" algn="l" rtl="0">
              <a:lnSpc>
                <a:spcPct val="100000"/>
              </a:lnSpc>
              <a:spcBef>
                <a:spcPts val="0"/>
              </a:spcBef>
              <a:spcAft>
                <a:spcPts val="0"/>
              </a:spcAft>
              <a:buClr>
                <a:schemeClr val="dk1"/>
              </a:buClr>
              <a:buSzPts val="1400"/>
              <a:buFont typeface="Arial"/>
              <a:buNone/>
            </a:pPr>
            <a:r>
              <a:rPr lang="en-US" sz="2800" b="0" i="0" u="none" strike="noStrike" cap="none">
                <a:solidFill>
                  <a:schemeClr val="dk1"/>
                </a:solidFill>
                <a:latin typeface="Roboto"/>
                <a:ea typeface="Roboto"/>
                <a:cs typeface="Roboto"/>
                <a:sym typeface="Roboto"/>
              </a:rPr>
              <a:t>→ agents </a:t>
            </a:r>
            <a:r>
              <a:rPr lang="en-US" sz="2800" b="0" i="0" u="sng" strike="noStrike" cap="none">
                <a:solidFill>
                  <a:schemeClr val="dk1"/>
                </a:solidFill>
                <a:latin typeface="Roboto"/>
                <a:ea typeface="Roboto"/>
                <a:cs typeface="Roboto"/>
                <a:sym typeface="Roboto"/>
              </a:rPr>
              <a:t>benefit from it</a:t>
            </a:r>
            <a:r>
              <a:rPr lang="en-US" sz="1400" b="0" i="0" u="none" strike="noStrike" cap="none">
                <a:solidFill>
                  <a:schemeClr val="dk1"/>
                </a:solidFill>
                <a:latin typeface="Roboto"/>
                <a:ea typeface="Roboto"/>
                <a:cs typeface="Roboto"/>
                <a:sym typeface="Roboto"/>
              </a:rPr>
              <a:t>  </a:t>
            </a:r>
            <a:endParaRPr sz="1400" b="0" i="0" u="none" strike="noStrike" cap="none">
              <a:solidFill>
                <a:schemeClr val="dk1"/>
              </a:solidFill>
              <a:latin typeface="Roboto"/>
              <a:ea typeface="Roboto"/>
              <a:cs typeface="Roboto"/>
              <a:sym typeface="Roboto"/>
            </a:endParaRPr>
          </a:p>
          <a:p>
            <a:pPr marL="514350" marR="0" lvl="0" indent="0" algn="l" rtl="0">
              <a:lnSpc>
                <a:spcPct val="100000"/>
              </a:lnSpc>
              <a:spcBef>
                <a:spcPts val="0"/>
              </a:spcBef>
              <a:spcAft>
                <a:spcPts val="0"/>
              </a:spcAft>
              <a:buClr>
                <a:schemeClr val="dk1"/>
              </a:buClr>
              <a:buSzPts val="1400"/>
              <a:buFont typeface="Arial"/>
              <a:buNone/>
            </a:pPr>
            <a:endParaRPr sz="3200" b="1"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400"/>
              <a:buFont typeface="Arial"/>
              <a:buNone/>
            </a:pPr>
            <a:r>
              <a:rPr lang="en-US" sz="3600" b="1" i="0" u="none" strike="noStrike" cap="none">
                <a:solidFill>
                  <a:srgbClr val="FFFFFF"/>
                </a:solidFill>
                <a:latin typeface="Roboto"/>
                <a:ea typeface="Roboto"/>
                <a:cs typeface="Roboto"/>
                <a:sym typeface="Roboto"/>
              </a:rPr>
              <a:t>digital real estate</a:t>
            </a:r>
            <a:endParaRPr sz="3600" b="0" i="0" u="none" strike="noStrike" cap="none">
              <a:solidFill>
                <a:srgbClr val="FFFFFF"/>
              </a:solidFill>
              <a:latin typeface="Roboto"/>
              <a:ea typeface="Roboto"/>
              <a:cs typeface="Roboto"/>
              <a:sym typeface="Roboto"/>
            </a:endParaRPr>
          </a:p>
          <a:p>
            <a:pPr marL="457200" marR="0" lvl="0" indent="45720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Roboto"/>
              <a:ea typeface="Roboto"/>
              <a:cs typeface="Roboto"/>
              <a:sym typeface="Roboto"/>
            </a:endParaRPr>
          </a:p>
        </p:txBody>
      </p:sp>
      <p:sp>
        <p:nvSpPr>
          <p:cNvPr id="854" name="Google Shape;854;p83"/>
          <p:cNvSpPr txBox="1"/>
          <p:nvPr/>
        </p:nvSpPr>
        <p:spPr>
          <a:xfrm>
            <a:off x="353125" y="4645150"/>
            <a:ext cx="22908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855" name="Google Shape;855;p83"/>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84"/>
          <p:cNvSpPr/>
          <p:nvPr/>
        </p:nvSpPr>
        <p:spPr>
          <a:xfrm>
            <a:off x="-5600" y="1027450"/>
            <a:ext cx="9144000" cy="6891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 name="Google Shape;861;p84"/>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48</a:t>
            </a:fld>
            <a:endParaRPr/>
          </a:p>
        </p:txBody>
      </p:sp>
      <p:sp>
        <p:nvSpPr>
          <p:cNvPr id="862" name="Google Shape;862;p84"/>
          <p:cNvSpPr txBox="1"/>
          <p:nvPr/>
        </p:nvSpPr>
        <p:spPr>
          <a:xfrm>
            <a:off x="1800925" y="4645152"/>
            <a:ext cx="2021700" cy="43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863" name="Google Shape;863;p84"/>
          <p:cNvSpPr txBox="1">
            <a:spLocks noGrp="1"/>
          </p:cNvSpPr>
          <p:nvPr>
            <p:ph type="title"/>
          </p:nvPr>
        </p:nvSpPr>
        <p:spPr>
          <a:xfrm>
            <a:off x="311700" y="219900"/>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600" b="1">
                <a:solidFill>
                  <a:srgbClr val="000000"/>
                </a:solidFill>
                <a:latin typeface="Roboto"/>
                <a:ea typeface="Roboto"/>
                <a:cs typeface="Roboto"/>
                <a:sym typeface="Roboto"/>
              </a:rPr>
              <a:t>what makes us different</a:t>
            </a:r>
            <a:endParaRPr sz="3600" b="1">
              <a:solidFill>
                <a:srgbClr val="000000"/>
              </a:solidFill>
              <a:latin typeface="Roboto"/>
              <a:ea typeface="Roboto"/>
              <a:cs typeface="Roboto"/>
              <a:sym typeface="Roboto"/>
            </a:endParaRPr>
          </a:p>
        </p:txBody>
      </p:sp>
      <p:sp>
        <p:nvSpPr>
          <p:cNvPr id="864" name="Google Shape;864;p84"/>
          <p:cNvSpPr txBox="1"/>
          <p:nvPr/>
        </p:nvSpPr>
        <p:spPr>
          <a:xfrm>
            <a:off x="353125" y="1027450"/>
            <a:ext cx="8196600" cy="347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3200" b="1" i="0" u="none" strike="noStrike" cap="none">
                <a:solidFill>
                  <a:schemeClr val="lt1"/>
                </a:solidFill>
                <a:latin typeface="Roboto"/>
                <a:ea typeface="Roboto"/>
                <a:cs typeface="Roboto"/>
                <a:sym typeface="Roboto"/>
              </a:rPr>
              <a:t>distributed Physical Internet</a:t>
            </a:r>
            <a:r>
              <a:rPr lang="en-US" sz="2800" b="0" i="0" u="none" strike="noStrike" cap="none">
                <a:solidFill>
                  <a:srgbClr val="FFFFFF"/>
                </a:solidFill>
                <a:latin typeface="Roboto"/>
                <a:ea typeface="Roboto"/>
                <a:cs typeface="Roboto"/>
                <a:sym typeface="Roboto"/>
              </a:rPr>
              <a:t> </a:t>
            </a:r>
            <a:endParaRPr sz="1400" b="0" i="0" u="none" strike="noStrike" cap="none">
              <a:solidFill>
                <a:srgbClr val="FFFFFF"/>
              </a:solidFill>
              <a:latin typeface="Roboto"/>
              <a:ea typeface="Roboto"/>
              <a:cs typeface="Roboto"/>
              <a:sym typeface="Roboto"/>
            </a:endParaRPr>
          </a:p>
          <a:p>
            <a:pPr marL="51435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Roboto"/>
              <a:ea typeface="Roboto"/>
              <a:cs typeface="Roboto"/>
              <a:sym typeface="Roboto"/>
            </a:endParaRPr>
          </a:p>
          <a:p>
            <a:pPr marL="457200" marR="0" lvl="0" indent="45720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Roboto"/>
              <a:ea typeface="Roboto"/>
              <a:cs typeface="Roboto"/>
              <a:sym typeface="Roboto"/>
            </a:endParaRPr>
          </a:p>
        </p:txBody>
      </p:sp>
      <p:sp>
        <p:nvSpPr>
          <p:cNvPr id="865" name="Google Shape;865;p84"/>
          <p:cNvSpPr txBox="1"/>
          <p:nvPr/>
        </p:nvSpPr>
        <p:spPr>
          <a:xfrm>
            <a:off x="353125" y="4645150"/>
            <a:ext cx="22908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pic>
        <p:nvPicPr>
          <p:cNvPr id="866" name="Google Shape;866;p84"/>
          <p:cNvPicPr preferRelativeResize="0"/>
          <p:nvPr/>
        </p:nvPicPr>
        <p:blipFill rotWithShape="1">
          <a:blip r:embed="rId3">
            <a:alphaModFix/>
          </a:blip>
          <a:srcRect l="59638" b="21179"/>
          <a:stretch/>
        </p:blipFill>
        <p:spPr>
          <a:xfrm>
            <a:off x="3123675" y="1771525"/>
            <a:ext cx="2896650" cy="2927800"/>
          </a:xfrm>
          <a:prstGeom prst="rect">
            <a:avLst/>
          </a:prstGeom>
          <a:noFill/>
          <a:ln>
            <a:noFill/>
          </a:ln>
        </p:spPr>
      </p:pic>
      <p:sp>
        <p:nvSpPr>
          <p:cNvPr id="867" name="Google Shape;867;p84"/>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85"/>
          <p:cNvSpPr txBox="1"/>
          <p:nvPr/>
        </p:nvSpPr>
        <p:spPr>
          <a:xfrm>
            <a:off x="353125" y="4645150"/>
            <a:ext cx="22908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873" name="Google Shape;873;p85"/>
          <p:cNvSpPr/>
          <p:nvPr/>
        </p:nvSpPr>
        <p:spPr>
          <a:xfrm>
            <a:off x="-5600" y="903525"/>
            <a:ext cx="9144000" cy="8892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 name="Google Shape;874;p85"/>
          <p:cNvSpPr txBox="1"/>
          <p:nvPr/>
        </p:nvSpPr>
        <p:spPr>
          <a:xfrm>
            <a:off x="411475" y="1030725"/>
            <a:ext cx="8668500" cy="33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3200" b="1" i="0" u="none" strike="noStrike" cap="none">
                <a:solidFill>
                  <a:srgbClr val="FFFFFF"/>
                </a:solidFill>
                <a:latin typeface="Roboto"/>
                <a:ea typeface="Roboto"/>
                <a:cs typeface="Roboto"/>
                <a:sym typeface="Roboto"/>
              </a:rPr>
              <a:t>HOLOCHAIN | Linux of Hyper Ledger market</a:t>
            </a:r>
            <a:endParaRPr sz="3200" b="1"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Work Sans"/>
              <a:ea typeface="Work Sans"/>
              <a:cs typeface="Work Sans"/>
              <a:sym typeface="Work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Work Sans"/>
              <a:ea typeface="Work Sans"/>
              <a:cs typeface="Work Sans"/>
              <a:sym typeface="Work Sans"/>
            </a:endParaRPr>
          </a:p>
          <a:p>
            <a:pPr marL="914400" marR="0" lvl="0" indent="4572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Work Sans"/>
              <a:ea typeface="Work Sans"/>
              <a:cs typeface="Work Sans"/>
              <a:sym typeface="Work Sans"/>
            </a:endParaRPr>
          </a:p>
          <a:p>
            <a:pPr marL="0" marR="0" lvl="0" indent="4572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Work Sans"/>
              <a:ea typeface="Work Sans"/>
              <a:cs typeface="Work Sans"/>
              <a:sym typeface="Work Sans"/>
            </a:endParaRPr>
          </a:p>
          <a:p>
            <a:pPr marL="0" marR="0" lvl="0" indent="4572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Work Sans"/>
              <a:ea typeface="Work Sans"/>
              <a:cs typeface="Work Sans"/>
              <a:sym typeface="Work Sans"/>
            </a:endParaRPr>
          </a:p>
          <a:p>
            <a:pPr marL="0" marR="0" lvl="0" indent="4572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Work Sans"/>
              <a:ea typeface="Work Sans"/>
              <a:cs typeface="Work Sans"/>
              <a:sym typeface="Work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Work Sans"/>
              <a:ea typeface="Work Sans"/>
              <a:cs typeface="Work Sans"/>
              <a:sym typeface="Work Sans"/>
            </a:endParaRPr>
          </a:p>
        </p:txBody>
      </p:sp>
      <p:sp>
        <p:nvSpPr>
          <p:cNvPr id="875" name="Google Shape;875;p85"/>
          <p:cNvSpPr/>
          <p:nvPr/>
        </p:nvSpPr>
        <p:spPr>
          <a:xfrm>
            <a:off x="-5600" y="2732325"/>
            <a:ext cx="9144000" cy="8892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6" name="Google Shape;876;p85"/>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49</a:t>
            </a:fld>
            <a:endParaRPr/>
          </a:p>
        </p:txBody>
      </p:sp>
      <p:sp>
        <p:nvSpPr>
          <p:cNvPr id="877" name="Google Shape;877;p85"/>
          <p:cNvSpPr txBox="1">
            <a:spLocks noGrp="1"/>
          </p:cNvSpPr>
          <p:nvPr>
            <p:ph type="title"/>
          </p:nvPr>
        </p:nvSpPr>
        <p:spPr>
          <a:xfrm>
            <a:off x="311700" y="219900"/>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600" b="1">
                <a:solidFill>
                  <a:srgbClr val="000000"/>
                </a:solidFill>
                <a:latin typeface="Raleway"/>
                <a:ea typeface="Raleway"/>
                <a:cs typeface="Raleway"/>
                <a:sym typeface="Raleway"/>
              </a:rPr>
              <a:t>what makes us different</a:t>
            </a:r>
            <a:endParaRPr sz="3600" b="1">
              <a:solidFill>
                <a:srgbClr val="000000"/>
              </a:solidFill>
              <a:latin typeface="Raleway"/>
              <a:ea typeface="Raleway"/>
              <a:cs typeface="Raleway"/>
              <a:sym typeface="Raleway"/>
            </a:endParaRPr>
          </a:p>
        </p:txBody>
      </p:sp>
      <p:sp>
        <p:nvSpPr>
          <p:cNvPr id="878" name="Google Shape;878;p85"/>
          <p:cNvSpPr txBox="1"/>
          <p:nvPr/>
        </p:nvSpPr>
        <p:spPr>
          <a:xfrm>
            <a:off x="412050" y="2833500"/>
            <a:ext cx="8668500" cy="431700"/>
          </a:xfrm>
          <a:prstGeom prst="rect">
            <a:avLst/>
          </a:prstGeom>
          <a:noFill/>
          <a:ln>
            <a:noFill/>
          </a:ln>
        </p:spPr>
        <p:txBody>
          <a:bodyPr spcFirstLastPara="1" wrap="square" lIns="91425" tIns="91425" rIns="91425" bIns="91425" anchor="t" anchorCtr="0">
            <a:noAutofit/>
          </a:bodyPr>
          <a:lstStyle/>
          <a:p>
            <a:pPr marL="457200" marR="0" lvl="0" indent="-457200" algn="l" rtl="0">
              <a:lnSpc>
                <a:spcPct val="100000"/>
              </a:lnSpc>
              <a:spcBef>
                <a:spcPts val="0"/>
              </a:spcBef>
              <a:spcAft>
                <a:spcPts val="0"/>
              </a:spcAft>
              <a:buClr>
                <a:srgbClr val="000000"/>
              </a:buClr>
              <a:buSzPts val="1400"/>
              <a:buFont typeface="Arial"/>
              <a:buNone/>
            </a:pPr>
            <a:r>
              <a:rPr lang="en-US" sz="2800" b="0" i="0" u="none" strike="noStrike" cap="none">
                <a:solidFill>
                  <a:srgbClr val="FFFFFF"/>
                </a:solidFill>
                <a:latin typeface="Work Sans"/>
                <a:ea typeface="Work Sans"/>
                <a:cs typeface="Work Sans"/>
                <a:sym typeface="Work Sans"/>
              </a:rPr>
              <a:t>→ </a:t>
            </a:r>
            <a:r>
              <a:rPr lang="en-US" sz="2800" b="1" i="0" u="none" strike="noStrike" cap="none">
                <a:solidFill>
                  <a:srgbClr val="FFFFFF"/>
                </a:solidFill>
                <a:latin typeface="Work Sans"/>
                <a:ea typeface="Work Sans"/>
                <a:cs typeface="Work Sans"/>
                <a:sym typeface="Work Sans"/>
              </a:rPr>
              <a:t>SUPPORT </a:t>
            </a:r>
            <a:r>
              <a:rPr lang="en-US" sz="2800" b="0" i="0" u="none" strike="noStrike" cap="none">
                <a:solidFill>
                  <a:srgbClr val="FFFFFF"/>
                </a:solidFill>
                <a:latin typeface="Work Sans"/>
                <a:ea typeface="Work Sans"/>
                <a:cs typeface="Work Sans"/>
                <a:sym typeface="Work Sans"/>
              </a:rPr>
              <a:t>mutual credit &amp; non monetary ccys</a:t>
            </a:r>
            <a:endParaRPr sz="1400" b="0" i="0" u="none" strike="noStrike" cap="none">
              <a:solidFill>
                <a:srgbClr val="FFFFFF"/>
              </a:solidFill>
              <a:latin typeface="Work Sans"/>
              <a:ea typeface="Work Sans"/>
              <a:cs typeface="Work Sans"/>
              <a:sym typeface="Work Sans"/>
            </a:endParaRPr>
          </a:p>
        </p:txBody>
      </p:sp>
      <p:sp>
        <p:nvSpPr>
          <p:cNvPr id="879" name="Google Shape;879;p85"/>
          <p:cNvSpPr txBox="1"/>
          <p:nvPr/>
        </p:nvSpPr>
        <p:spPr>
          <a:xfrm>
            <a:off x="412050" y="1935475"/>
            <a:ext cx="8199600" cy="80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800" b="0" i="0" u="none" strike="noStrike" cap="none">
                <a:solidFill>
                  <a:srgbClr val="1155CC"/>
                </a:solidFill>
                <a:latin typeface="Work Sans"/>
                <a:ea typeface="Work Sans"/>
                <a:cs typeface="Work Sans"/>
                <a:sym typeface="Work Sans"/>
              </a:rPr>
              <a:t>→ </a:t>
            </a:r>
            <a:r>
              <a:rPr lang="en-US" sz="2800" b="1" i="0" u="none" strike="noStrike" cap="none">
                <a:solidFill>
                  <a:srgbClr val="1155CC"/>
                </a:solidFill>
                <a:latin typeface="Work Sans"/>
                <a:ea typeface="Work Sans"/>
                <a:cs typeface="Work Sans"/>
                <a:sym typeface="Work Sans"/>
              </a:rPr>
              <a:t>DATA STRUCTURE </a:t>
            </a:r>
            <a:r>
              <a:rPr lang="en-US" sz="2800" b="0" i="0" u="none" strike="noStrike" cap="none">
                <a:solidFill>
                  <a:srgbClr val="000000"/>
                </a:solidFill>
                <a:latin typeface="Work Sans"/>
                <a:ea typeface="Work Sans"/>
                <a:cs typeface="Work Sans"/>
                <a:sym typeface="Work Sans"/>
              </a:rPr>
              <a:t>for distributed Apps</a:t>
            </a:r>
            <a:endParaRPr sz="1400" b="1" i="0" u="none" strike="noStrike" cap="none">
              <a:solidFill>
                <a:srgbClr val="000000"/>
              </a:solidFill>
              <a:latin typeface="Arial"/>
              <a:ea typeface="Arial"/>
              <a:cs typeface="Arial"/>
              <a:sym typeface="Arial"/>
            </a:endParaRPr>
          </a:p>
        </p:txBody>
      </p:sp>
      <p:sp>
        <p:nvSpPr>
          <p:cNvPr id="880" name="Google Shape;880;p85"/>
          <p:cNvSpPr txBox="1"/>
          <p:nvPr/>
        </p:nvSpPr>
        <p:spPr>
          <a:xfrm>
            <a:off x="411475" y="3635625"/>
            <a:ext cx="8106900" cy="109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000" b="0" i="0" u="none" strike="noStrike" cap="none">
              <a:solidFill>
                <a:srgbClr val="1155CC"/>
              </a:solidFill>
              <a:latin typeface="Work Sans"/>
              <a:ea typeface="Work Sans"/>
              <a:cs typeface="Work Sans"/>
              <a:sym typeface="Work Sans"/>
            </a:endParaRPr>
          </a:p>
          <a:p>
            <a:pPr marL="0" marR="0" lvl="0" indent="0" algn="l" rtl="0">
              <a:lnSpc>
                <a:spcPct val="100000"/>
              </a:lnSpc>
              <a:spcBef>
                <a:spcPts val="0"/>
              </a:spcBef>
              <a:spcAft>
                <a:spcPts val="0"/>
              </a:spcAft>
              <a:buClr>
                <a:srgbClr val="000000"/>
              </a:buClr>
              <a:buSzPts val="1400"/>
              <a:buFont typeface="Arial"/>
              <a:buNone/>
            </a:pPr>
            <a:r>
              <a:rPr lang="en-US" sz="2800" b="0" i="0" u="none" strike="noStrike" cap="none">
                <a:solidFill>
                  <a:srgbClr val="1155CC"/>
                </a:solidFill>
                <a:latin typeface="Work Sans"/>
                <a:ea typeface="Work Sans"/>
                <a:cs typeface="Work Sans"/>
                <a:sym typeface="Work Sans"/>
              </a:rPr>
              <a:t>→ </a:t>
            </a:r>
            <a:r>
              <a:rPr lang="en-US" sz="2800" b="1" i="0" u="none" strike="noStrike" cap="none">
                <a:solidFill>
                  <a:srgbClr val="1155CC"/>
                </a:solidFill>
                <a:latin typeface="Work Sans"/>
                <a:ea typeface="Work Sans"/>
                <a:cs typeface="Work Sans"/>
                <a:sym typeface="Work Sans"/>
              </a:rPr>
              <a:t>POWERED by HOLO</a:t>
            </a:r>
            <a:r>
              <a:rPr lang="en-US" sz="2800" b="0" i="0" u="none" strike="noStrike" cap="none">
                <a:solidFill>
                  <a:schemeClr val="dk1"/>
                </a:solidFill>
                <a:latin typeface="Work Sans"/>
                <a:ea typeface="Work Sans"/>
                <a:cs typeface="Work Sans"/>
                <a:sym typeface="Work Sans"/>
              </a:rPr>
              <a:t> cloud hosting AirBnb</a:t>
            </a:r>
            <a:endParaRPr sz="1400" b="0" i="0" u="none" strike="noStrike" cap="none">
              <a:solidFill>
                <a:schemeClr val="dk1"/>
              </a:solidFill>
              <a:latin typeface="Work Sans"/>
              <a:ea typeface="Work Sans"/>
              <a:cs typeface="Work Sans"/>
              <a:sym typeface="Work Sans"/>
            </a:endParaRPr>
          </a:p>
        </p:txBody>
      </p:sp>
      <p:sp>
        <p:nvSpPr>
          <p:cNvPr id="881" name="Google Shape;881;p85"/>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1"/>
          <p:cNvSpPr/>
          <p:nvPr/>
        </p:nvSpPr>
        <p:spPr>
          <a:xfrm>
            <a:off x="-5600" y="3402850"/>
            <a:ext cx="9144000" cy="1174500"/>
          </a:xfrm>
          <a:prstGeom prst="rect">
            <a:avLst/>
          </a:prstGeom>
          <a:solidFill>
            <a:srgbClr val="3C78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75" name="Google Shape;275;p41"/>
          <p:cNvSpPr/>
          <p:nvPr/>
        </p:nvSpPr>
        <p:spPr>
          <a:xfrm>
            <a:off x="-5600" y="903525"/>
            <a:ext cx="9144000" cy="1103700"/>
          </a:xfrm>
          <a:prstGeom prst="rect">
            <a:avLst/>
          </a:prstGeom>
          <a:solidFill>
            <a:srgbClr val="3C78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41"/>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5</a:t>
            </a:fld>
            <a:endParaRPr/>
          </a:p>
        </p:txBody>
      </p:sp>
      <p:sp>
        <p:nvSpPr>
          <p:cNvPr id="277" name="Google Shape;277;p41"/>
          <p:cNvSpPr txBox="1"/>
          <p:nvPr/>
        </p:nvSpPr>
        <p:spPr>
          <a:xfrm>
            <a:off x="329700" y="925588"/>
            <a:ext cx="8655000" cy="373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Roboto"/>
                <a:ea typeface="Roboto"/>
                <a:cs typeface="Roboto"/>
                <a:sym typeface="Roboto"/>
              </a:rPr>
              <a:t>conventional market | new sale channels</a:t>
            </a:r>
            <a:endParaRPr sz="2800" b="1" i="0" u="none" strike="noStrike" cap="none">
              <a:solidFill>
                <a:srgbClr val="FFFFFF"/>
              </a:solidFill>
              <a:latin typeface="Roboto"/>
              <a:ea typeface="Roboto"/>
              <a:cs typeface="Roboto"/>
              <a:sym typeface="Roboto"/>
            </a:endParaRPr>
          </a:p>
          <a:p>
            <a:pPr marL="457200" marR="0" lvl="0" indent="-406400" algn="l" rtl="0">
              <a:lnSpc>
                <a:spcPct val="150000"/>
              </a:lnSpc>
              <a:spcBef>
                <a:spcPts val="0"/>
              </a:spcBef>
              <a:spcAft>
                <a:spcPts val="0"/>
              </a:spcAft>
              <a:buClr>
                <a:srgbClr val="FFFFFF"/>
              </a:buClr>
              <a:buSzPts val="2800"/>
              <a:buFont typeface="Roboto"/>
              <a:buChar char="+"/>
            </a:pPr>
            <a:r>
              <a:rPr lang="en-US" sz="2800" b="0" i="0" u="none" strike="noStrike" cap="none">
                <a:solidFill>
                  <a:srgbClr val="FFFFFF"/>
                </a:solidFill>
                <a:latin typeface="Roboto"/>
                <a:ea typeface="Roboto"/>
                <a:cs typeface="Roboto"/>
                <a:sym typeface="Roboto"/>
              </a:rPr>
              <a:t>full traceability</a:t>
            </a:r>
            <a:endParaRPr sz="28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Roboto"/>
                <a:ea typeface="Roboto"/>
                <a:cs typeface="Roboto"/>
                <a:sym typeface="Roboto"/>
              </a:rPr>
              <a:t>through mutualized tools</a:t>
            </a:r>
            <a:endParaRPr sz="2800" b="1" i="0" u="none" strike="noStrike" cap="none">
              <a:solidFill>
                <a:schemeClr val="dk1"/>
              </a:solidFill>
              <a:latin typeface="Roboto"/>
              <a:ea typeface="Roboto"/>
              <a:cs typeface="Roboto"/>
              <a:sym typeface="Roboto"/>
            </a:endParaRPr>
          </a:p>
          <a:p>
            <a:pPr marL="457200" marR="0" lvl="0" indent="-406400" algn="l" rtl="0">
              <a:lnSpc>
                <a:spcPct val="150000"/>
              </a:lnSpc>
              <a:spcBef>
                <a:spcPts val="0"/>
              </a:spcBef>
              <a:spcAft>
                <a:spcPts val="0"/>
              </a:spcAft>
              <a:buClr>
                <a:schemeClr val="dk1"/>
              </a:buClr>
              <a:buSzPts val="2800"/>
              <a:buFont typeface="Roboto"/>
              <a:buChar char="+"/>
            </a:pPr>
            <a:r>
              <a:rPr lang="en-US" sz="2800" b="0" i="0" u="none" strike="noStrike" cap="none">
                <a:solidFill>
                  <a:schemeClr val="dk1"/>
                </a:solidFill>
                <a:latin typeface="Roboto"/>
                <a:ea typeface="Roboto"/>
                <a:cs typeface="Roboto"/>
                <a:sym typeface="Roboto"/>
              </a:rPr>
              <a:t>fully owned by themselves p2p</a:t>
            </a:r>
            <a:endParaRPr sz="28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Roboto"/>
                <a:ea typeface="Roboto"/>
                <a:cs typeface="Roboto"/>
                <a:sym typeface="Roboto"/>
              </a:rPr>
              <a:t>stepping business into digital economy</a:t>
            </a:r>
            <a:endParaRPr sz="2800" b="1" i="0" u="none" strike="noStrike" cap="none">
              <a:solidFill>
                <a:srgbClr val="FFFFFF"/>
              </a:solidFill>
              <a:latin typeface="Roboto"/>
              <a:ea typeface="Roboto"/>
              <a:cs typeface="Roboto"/>
              <a:sym typeface="Roboto"/>
            </a:endParaRPr>
          </a:p>
          <a:p>
            <a:pPr marL="457200" marR="0" lvl="0" indent="-406400" algn="l" rtl="0">
              <a:lnSpc>
                <a:spcPct val="150000"/>
              </a:lnSpc>
              <a:spcBef>
                <a:spcPts val="0"/>
              </a:spcBef>
              <a:spcAft>
                <a:spcPts val="0"/>
              </a:spcAft>
              <a:buClr>
                <a:srgbClr val="FFFFFF"/>
              </a:buClr>
              <a:buSzPts val="2800"/>
              <a:buFont typeface="Roboto"/>
              <a:buChar char="+"/>
            </a:pPr>
            <a:r>
              <a:rPr lang="en-US" sz="2800" b="0" i="0" u="none" strike="noStrike" cap="none">
                <a:solidFill>
                  <a:srgbClr val="FFFFFF"/>
                </a:solidFill>
                <a:latin typeface="Roboto"/>
                <a:ea typeface="Roboto"/>
                <a:cs typeface="Roboto"/>
                <a:sym typeface="Roboto"/>
              </a:rPr>
              <a:t>data | hosting | cryptocurrency</a:t>
            </a:r>
            <a:endParaRPr sz="2800" b="0" i="0" u="none" strike="noStrike" cap="none">
              <a:solidFill>
                <a:schemeClr val="dk1"/>
              </a:solidFill>
              <a:latin typeface="Roboto"/>
              <a:ea typeface="Roboto"/>
              <a:cs typeface="Roboto"/>
              <a:sym typeface="Roboto"/>
            </a:endParaRPr>
          </a:p>
        </p:txBody>
      </p:sp>
      <p:sp>
        <p:nvSpPr>
          <p:cNvPr id="278" name="Google Shape;278;p41"/>
          <p:cNvSpPr txBox="1"/>
          <p:nvPr/>
        </p:nvSpPr>
        <p:spPr>
          <a:xfrm>
            <a:off x="353125" y="4800600"/>
            <a:ext cx="2290800" cy="3345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alpha val="85490"/>
          </a:schemeClr>
        </a:solidFill>
        <a:effectLst/>
      </p:bgPr>
    </p:bg>
    <p:spTree>
      <p:nvGrpSpPr>
        <p:cNvPr id="1" name="Shape 885"/>
        <p:cNvGrpSpPr/>
        <p:nvPr/>
      </p:nvGrpSpPr>
      <p:grpSpPr>
        <a:xfrm>
          <a:off x="0" y="0"/>
          <a:ext cx="0" cy="0"/>
          <a:chOff x="0" y="0"/>
          <a:chExt cx="0" cy="0"/>
        </a:xfrm>
      </p:grpSpPr>
      <p:sp>
        <p:nvSpPr>
          <p:cNvPr id="886" name="Google Shape;886;p86"/>
          <p:cNvSpPr/>
          <p:nvPr/>
        </p:nvSpPr>
        <p:spPr>
          <a:xfrm>
            <a:off x="91450" y="3767328"/>
            <a:ext cx="1033200" cy="868800"/>
          </a:xfrm>
          <a:prstGeom prst="rect">
            <a:avLst/>
          </a:prstGeom>
          <a:noFill/>
          <a:ln w="952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 name="Google Shape;887;p86"/>
          <p:cNvSpPr/>
          <p:nvPr/>
        </p:nvSpPr>
        <p:spPr>
          <a:xfrm>
            <a:off x="91450" y="923544"/>
            <a:ext cx="8983800" cy="1143000"/>
          </a:xfrm>
          <a:prstGeom prst="rect">
            <a:avLst/>
          </a:prstGeom>
          <a:noFill/>
          <a:ln w="952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 name="Google Shape;888;p86"/>
          <p:cNvSpPr/>
          <p:nvPr/>
        </p:nvSpPr>
        <p:spPr>
          <a:xfrm>
            <a:off x="1109700" y="3756800"/>
            <a:ext cx="8034300" cy="878400"/>
          </a:xfrm>
          <a:prstGeom prst="rect">
            <a:avLst/>
          </a:prstGeom>
          <a:solidFill>
            <a:srgbClr val="CFE2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889;p86"/>
          <p:cNvSpPr/>
          <p:nvPr/>
        </p:nvSpPr>
        <p:spPr>
          <a:xfrm>
            <a:off x="1117800" y="929450"/>
            <a:ext cx="7955400" cy="1140600"/>
          </a:xfrm>
          <a:prstGeom prst="rect">
            <a:avLst/>
          </a:prstGeom>
          <a:solidFill>
            <a:srgbClr val="CFE2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90" name="Google Shape;890;p86" descr="Image result for Holochain Distributed Hash Table"/>
          <p:cNvPicPr preferRelativeResize="0"/>
          <p:nvPr/>
        </p:nvPicPr>
        <p:blipFill rotWithShape="1">
          <a:blip r:embed="rId3">
            <a:alphaModFix/>
          </a:blip>
          <a:srcRect/>
          <a:stretch/>
        </p:blipFill>
        <p:spPr>
          <a:xfrm>
            <a:off x="3887711" y="3340298"/>
            <a:ext cx="1623039" cy="1608650"/>
          </a:xfrm>
          <a:prstGeom prst="rect">
            <a:avLst/>
          </a:prstGeom>
          <a:noFill/>
          <a:ln>
            <a:noFill/>
          </a:ln>
        </p:spPr>
      </p:pic>
      <p:sp>
        <p:nvSpPr>
          <p:cNvPr id="891" name="Google Shape;891;p86"/>
          <p:cNvSpPr/>
          <p:nvPr/>
        </p:nvSpPr>
        <p:spPr>
          <a:xfrm>
            <a:off x="1109700" y="2134875"/>
            <a:ext cx="7980900" cy="1140600"/>
          </a:xfrm>
          <a:prstGeom prst="rect">
            <a:avLst/>
          </a:prstGeom>
          <a:solidFill>
            <a:srgbClr val="CFE2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2" name="Google Shape;892;p86"/>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50</a:t>
            </a:fld>
            <a:endParaRPr/>
          </a:p>
        </p:txBody>
      </p:sp>
      <p:sp>
        <p:nvSpPr>
          <p:cNvPr id="893" name="Google Shape;893;p86"/>
          <p:cNvSpPr txBox="1"/>
          <p:nvPr/>
        </p:nvSpPr>
        <p:spPr>
          <a:xfrm>
            <a:off x="4239327" y="3869975"/>
            <a:ext cx="919800" cy="5493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Roboto"/>
                <a:ea typeface="Roboto"/>
                <a:cs typeface="Roboto"/>
                <a:sym typeface="Roboto"/>
              </a:rPr>
              <a:t>DHT</a:t>
            </a:r>
            <a:endParaRPr sz="2800" b="1" i="0" u="none" strike="noStrike" cap="none">
              <a:solidFill>
                <a:schemeClr val="dk1"/>
              </a:solidFill>
              <a:latin typeface="Roboto"/>
              <a:ea typeface="Roboto"/>
              <a:cs typeface="Roboto"/>
              <a:sym typeface="Roboto"/>
            </a:endParaRPr>
          </a:p>
        </p:txBody>
      </p:sp>
      <p:sp>
        <p:nvSpPr>
          <p:cNvPr id="894" name="Google Shape;894;p86"/>
          <p:cNvSpPr/>
          <p:nvPr/>
        </p:nvSpPr>
        <p:spPr>
          <a:xfrm>
            <a:off x="1679913" y="2442125"/>
            <a:ext cx="1296000" cy="5493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Logistics Agent</a:t>
            </a:r>
            <a:endParaRPr sz="1200" b="0" i="0" u="none" strike="noStrike" cap="none">
              <a:solidFill>
                <a:srgbClr val="000000"/>
              </a:solidFill>
              <a:latin typeface="Arial"/>
              <a:ea typeface="Arial"/>
              <a:cs typeface="Arial"/>
              <a:sym typeface="Arial"/>
            </a:endParaRPr>
          </a:p>
        </p:txBody>
      </p:sp>
      <p:sp>
        <p:nvSpPr>
          <p:cNvPr id="895" name="Google Shape;895;p86"/>
          <p:cNvSpPr/>
          <p:nvPr/>
        </p:nvSpPr>
        <p:spPr>
          <a:xfrm>
            <a:off x="4051213" y="2442125"/>
            <a:ext cx="1296000" cy="5493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Cargo Agent</a:t>
            </a:r>
            <a:endParaRPr sz="1200" b="0" i="0" u="none" strike="noStrike" cap="none">
              <a:solidFill>
                <a:srgbClr val="000000"/>
              </a:solidFill>
              <a:latin typeface="Arial"/>
              <a:ea typeface="Arial"/>
              <a:cs typeface="Arial"/>
              <a:sym typeface="Arial"/>
            </a:endParaRPr>
          </a:p>
        </p:txBody>
      </p:sp>
      <p:sp>
        <p:nvSpPr>
          <p:cNvPr id="896" name="Google Shape;896;p86"/>
          <p:cNvSpPr/>
          <p:nvPr/>
        </p:nvSpPr>
        <p:spPr>
          <a:xfrm>
            <a:off x="6707913" y="2442125"/>
            <a:ext cx="1296000" cy="5493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Inspection Agent</a:t>
            </a:r>
            <a:endParaRPr sz="1200" b="0" i="0" u="none" strike="noStrike" cap="none">
              <a:solidFill>
                <a:srgbClr val="000000"/>
              </a:solidFill>
              <a:latin typeface="Arial"/>
              <a:ea typeface="Arial"/>
              <a:cs typeface="Arial"/>
              <a:sym typeface="Arial"/>
            </a:endParaRPr>
          </a:p>
        </p:txBody>
      </p:sp>
      <p:sp>
        <p:nvSpPr>
          <p:cNvPr id="897" name="Google Shape;897;p86"/>
          <p:cNvSpPr/>
          <p:nvPr/>
        </p:nvSpPr>
        <p:spPr>
          <a:xfrm>
            <a:off x="1255725" y="1283738"/>
            <a:ext cx="919800" cy="431700"/>
          </a:xfrm>
          <a:prstGeom prst="roundRect">
            <a:avLst>
              <a:gd name="adj" fmla="val 16667"/>
            </a:avLst>
          </a:prstGeom>
          <a:solidFill>
            <a:srgbClr val="F6001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chemeClr val="lt1"/>
                </a:solidFill>
                <a:latin typeface="Arial"/>
                <a:ea typeface="Arial"/>
                <a:cs typeface="Arial"/>
                <a:sym typeface="Arial"/>
              </a:rPr>
              <a:t>Logistics</a:t>
            </a:r>
            <a:endParaRPr sz="1300" b="0" i="0" u="none" strike="noStrike" cap="none">
              <a:solidFill>
                <a:schemeClr val="lt1"/>
              </a:solidFill>
              <a:latin typeface="Arial"/>
              <a:ea typeface="Arial"/>
              <a:cs typeface="Arial"/>
              <a:sym typeface="Arial"/>
            </a:endParaRPr>
          </a:p>
        </p:txBody>
      </p:sp>
      <p:sp>
        <p:nvSpPr>
          <p:cNvPr id="898" name="Google Shape;898;p86"/>
          <p:cNvSpPr/>
          <p:nvPr/>
        </p:nvSpPr>
        <p:spPr>
          <a:xfrm>
            <a:off x="2433351" y="1284050"/>
            <a:ext cx="1004400" cy="431700"/>
          </a:xfrm>
          <a:prstGeom prst="roundRect">
            <a:avLst>
              <a:gd name="adj" fmla="val 16667"/>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Wholesaler</a:t>
            </a:r>
            <a:endParaRPr sz="1200" b="0" i="0" u="none" strike="noStrike" cap="none">
              <a:solidFill>
                <a:schemeClr val="lt1"/>
              </a:solidFill>
              <a:latin typeface="Arial"/>
              <a:ea typeface="Arial"/>
              <a:cs typeface="Arial"/>
              <a:sym typeface="Arial"/>
            </a:endParaRPr>
          </a:p>
        </p:txBody>
      </p:sp>
      <p:sp>
        <p:nvSpPr>
          <p:cNvPr id="899" name="Google Shape;899;p86"/>
          <p:cNvSpPr/>
          <p:nvPr/>
        </p:nvSpPr>
        <p:spPr>
          <a:xfrm>
            <a:off x="3595350" y="1284038"/>
            <a:ext cx="919800" cy="431700"/>
          </a:xfrm>
          <a:prstGeom prst="roundRect">
            <a:avLst>
              <a:gd name="adj" fmla="val 16667"/>
            </a:avLst>
          </a:prstGeom>
          <a:solidFill>
            <a:srgbClr val="8E7CC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HORECA</a:t>
            </a:r>
            <a:endParaRPr sz="1200" b="0" i="0" u="none" strike="noStrike" cap="none">
              <a:solidFill>
                <a:schemeClr val="lt1"/>
              </a:solidFill>
              <a:latin typeface="Arial"/>
              <a:ea typeface="Arial"/>
              <a:cs typeface="Arial"/>
              <a:sym typeface="Arial"/>
            </a:endParaRPr>
          </a:p>
        </p:txBody>
      </p:sp>
      <p:sp>
        <p:nvSpPr>
          <p:cNvPr id="900" name="Google Shape;900;p86"/>
          <p:cNvSpPr/>
          <p:nvPr/>
        </p:nvSpPr>
        <p:spPr>
          <a:xfrm>
            <a:off x="4694763" y="1284038"/>
            <a:ext cx="919800" cy="431700"/>
          </a:xfrm>
          <a:prstGeom prst="roundRect">
            <a:avLst>
              <a:gd name="adj" fmla="val 16667"/>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Retailer</a:t>
            </a:r>
            <a:endParaRPr sz="1200" b="0" i="0" u="none" strike="noStrike" cap="none">
              <a:solidFill>
                <a:schemeClr val="lt1"/>
              </a:solidFill>
              <a:latin typeface="Arial"/>
              <a:ea typeface="Arial"/>
              <a:cs typeface="Arial"/>
              <a:sym typeface="Arial"/>
            </a:endParaRPr>
          </a:p>
        </p:txBody>
      </p:sp>
      <p:sp>
        <p:nvSpPr>
          <p:cNvPr id="901" name="Google Shape;901;p86"/>
          <p:cNvSpPr/>
          <p:nvPr/>
        </p:nvSpPr>
        <p:spPr>
          <a:xfrm>
            <a:off x="6871425" y="1284038"/>
            <a:ext cx="969000" cy="431700"/>
          </a:xfrm>
          <a:prstGeom prst="roundRect">
            <a:avLst>
              <a:gd name="adj" fmla="val 16667"/>
            </a:avLst>
          </a:prstGeom>
          <a:solidFill>
            <a:srgbClr val="C27BA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Arial"/>
                <a:ea typeface="Arial"/>
                <a:cs typeface="Arial"/>
                <a:sym typeface="Arial"/>
              </a:rPr>
              <a:t>Urban mobility</a:t>
            </a:r>
            <a:endParaRPr sz="1000" b="0" i="0" u="none" strike="noStrike" cap="none">
              <a:solidFill>
                <a:schemeClr val="lt1"/>
              </a:solidFill>
              <a:latin typeface="Arial"/>
              <a:ea typeface="Arial"/>
              <a:cs typeface="Arial"/>
              <a:sym typeface="Arial"/>
            </a:endParaRPr>
          </a:p>
        </p:txBody>
      </p:sp>
      <p:sp>
        <p:nvSpPr>
          <p:cNvPr id="902" name="Google Shape;902;p86"/>
          <p:cNvSpPr/>
          <p:nvPr/>
        </p:nvSpPr>
        <p:spPr>
          <a:xfrm>
            <a:off x="5782575" y="1284038"/>
            <a:ext cx="919800" cy="431700"/>
          </a:xfrm>
          <a:prstGeom prst="roundRect">
            <a:avLst>
              <a:gd name="adj" fmla="val 16667"/>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Arial"/>
                <a:ea typeface="Arial"/>
                <a:cs typeface="Arial"/>
                <a:sym typeface="Arial"/>
              </a:rPr>
              <a:t>Inspection</a:t>
            </a:r>
            <a:endParaRPr sz="1000" b="0" i="0" u="none" strike="noStrike" cap="none">
              <a:solidFill>
                <a:schemeClr val="lt1"/>
              </a:solidFill>
              <a:latin typeface="Arial"/>
              <a:ea typeface="Arial"/>
              <a:cs typeface="Arial"/>
              <a:sym typeface="Arial"/>
            </a:endParaRPr>
          </a:p>
        </p:txBody>
      </p:sp>
      <p:sp>
        <p:nvSpPr>
          <p:cNvPr id="903" name="Google Shape;903;p86"/>
          <p:cNvSpPr/>
          <p:nvPr/>
        </p:nvSpPr>
        <p:spPr>
          <a:xfrm>
            <a:off x="8003925" y="1284038"/>
            <a:ext cx="969000" cy="431700"/>
          </a:xfrm>
          <a:prstGeom prst="roundRect">
            <a:avLst>
              <a:gd name="adj" fmla="val 16667"/>
            </a:avLst>
          </a:prstGeom>
          <a:solidFill>
            <a:srgbClr val="19345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Arial"/>
                <a:ea typeface="Arial"/>
                <a:cs typeface="Arial"/>
                <a:sym typeface="Arial"/>
              </a:rPr>
              <a:t>Platform</a:t>
            </a:r>
            <a:endParaRPr sz="10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Arial"/>
                <a:ea typeface="Arial"/>
                <a:cs typeface="Arial"/>
                <a:sym typeface="Arial"/>
              </a:rPr>
              <a:t>Security</a:t>
            </a:r>
            <a:endParaRPr sz="1000" b="0" i="0" u="none" strike="noStrike" cap="none">
              <a:solidFill>
                <a:schemeClr val="lt1"/>
              </a:solidFill>
              <a:latin typeface="Arial"/>
              <a:ea typeface="Arial"/>
              <a:cs typeface="Arial"/>
              <a:sym typeface="Arial"/>
            </a:endParaRPr>
          </a:p>
        </p:txBody>
      </p:sp>
      <p:cxnSp>
        <p:nvCxnSpPr>
          <p:cNvPr id="904" name="Google Shape;904;p86"/>
          <p:cNvCxnSpPr>
            <a:stCxn id="893" idx="0"/>
            <a:endCxn id="895" idx="2"/>
          </p:cNvCxnSpPr>
          <p:nvPr/>
        </p:nvCxnSpPr>
        <p:spPr>
          <a:xfrm>
            <a:off x="4699227" y="2991575"/>
            <a:ext cx="0" cy="878400"/>
          </a:xfrm>
          <a:prstGeom prst="straightConnector1">
            <a:avLst/>
          </a:prstGeom>
          <a:noFill/>
          <a:ln w="9525" cap="flat" cmpd="sng">
            <a:solidFill>
              <a:schemeClr val="dk2"/>
            </a:solidFill>
            <a:prstDash val="solid"/>
            <a:round/>
            <a:headEnd type="none" w="sm" len="sm"/>
            <a:tailEnd type="triangle" w="med" len="med"/>
          </a:ln>
        </p:spPr>
      </p:cxnSp>
      <p:cxnSp>
        <p:nvCxnSpPr>
          <p:cNvPr id="905" name="Google Shape;905;p86"/>
          <p:cNvCxnSpPr>
            <a:stCxn id="893" idx="0"/>
            <a:endCxn id="894" idx="2"/>
          </p:cNvCxnSpPr>
          <p:nvPr/>
        </p:nvCxnSpPr>
        <p:spPr>
          <a:xfrm rot="10800000">
            <a:off x="2328027" y="2991575"/>
            <a:ext cx="2371200" cy="878400"/>
          </a:xfrm>
          <a:prstGeom prst="straightConnector1">
            <a:avLst/>
          </a:prstGeom>
          <a:noFill/>
          <a:ln w="9525" cap="flat" cmpd="sng">
            <a:solidFill>
              <a:schemeClr val="dk2"/>
            </a:solidFill>
            <a:prstDash val="solid"/>
            <a:round/>
            <a:headEnd type="none" w="sm" len="sm"/>
            <a:tailEnd type="triangle" w="med" len="med"/>
          </a:ln>
        </p:spPr>
      </p:cxnSp>
      <p:cxnSp>
        <p:nvCxnSpPr>
          <p:cNvPr id="906" name="Google Shape;906;p86"/>
          <p:cNvCxnSpPr>
            <a:stCxn id="893" idx="0"/>
            <a:endCxn id="896" idx="2"/>
          </p:cNvCxnSpPr>
          <p:nvPr/>
        </p:nvCxnSpPr>
        <p:spPr>
          <a:xfrm rot="10800000" flipH="1">
            <a:off x="4699227" y="2991575"/>
            <a:ext cx="2656800" cy="878400"/>
          </a:xfrm>
          <a:prstGeom prst="straightConnector1">
            <a:avLst/>
          </a:prstGeom>
          <a:noFill/>
          <a:ln w="9525" cap="flat" cmpd="sng">
            <a:solidFill>
              <a:schemeClr val="dk2"/>
            </a:solidFill>
            <a:prstDash val="solid"/>
            <a:round/>
            <a:headEnd type="none" w="sm" len="sm"/>
            <a:tailEnd type="triangle" w="med" len="med"/>
          </a:ln>
        </p:spPr>
      </p:cxnSp>
      <p:cxnSp>
        <p:nvCxnSpPr>
          <p:cNvPr id="907" name="Google Shape;907;p86"/>
          <p:cNvCxnSpPr>
            <a:stCxn id="894" idx="0"/>
            <a:endCxn id="897" idx="2"/>
          </p:cNvCxnSpPr>
          <p:nvPr/>
        </p:nvCxnSpPr>
        <p:spPr>
          <a:xfrm rot="10800000">
            <a:off x="1715613" y="1715525"/>
            <a:ext cx="612300" cy="726600"/>
          </a:xfrm>
          <a:prstGeom prst="straightConnector1">
            <a:avLst/>
          </a:prstGeom>
          <a:noFill/>
          <a:ln w="9525" cap="flat" cmpd="sng">
            <a:solidFill>
              <a:schemeClr val="dk2"/>
            </a:solidFill>
            <a:prstDash val="solid"/>
            <a:round/>
            <a:headEnd type="none" w="sm" len="sm"/>
            <a:tailEnd type="triangle" w="med" len="med"/>
          </a:ln>
        </p:spPr>
      </p:cxnSp>
      <p:cxnSp>
        <p:nvCxnSpPr>
          <p:cNvPr id="908" name="Google Shape;908;p86"/>
          <p:cNvCxnSpPr>
            <a:stCxn id="894" idx="0"/>
            <a:endCxn id="898" idx="2"/>
          </p:cNvCxnSpPr>
          <p:nvPr/>
        </p:nvCxnSpPr>
        <p:spPr>
          <a:xfrm rot="10800000" flipH="1">
            <a:off x="2327913" y="1715825"/>
            <a:ext cx="607500" cy="726300"/>
          </a:xfrm>
          <a:prstGeom prst="straightConnector1">
            <a:avLst/>
          </a:prstGeom>
          <a:noFill/>
          <a:ln w="9525" cap="flat" cmpd="sng">
            <a:solidFill>
              <a:schemeClr val="dk2"/>
            </a:solidFill>
            <a:prstDash val="solid"/>
            <a:round/>
            <a:headEnd type="none" w="sm" len="sm"/>
            <a:tailEnd type="triangle" w="med" len="med"/>
          </a:ln>
        </p:spPr>
      </p:cxnSp>
      <p:cxnSp>
        <p:nvCxnSpPr>
          <p:cNvPr id="909" name="Google Shape;909;p86"/>
          <p:cNvCxnSpPr>
            <a:stCxn id="895" idx="0"/>
            <a:endCxn id="898" idx="2"/>
          </p:cNvCxnSpPr>
          <p:nvPr/>
        </p:nvCxnSpPr>
        <p:spPr>
          <a:xfrm rot="10800000">
            <a:off x="2935513" y="1715825"/>
            <a:ext cx="1763700" cy="726300"/>
          </a:xfrm>
          <a:prstGeom prst="straightConnector1">
            <a:avLst/>
          </a:prstGeom>
          <a:noFill/>
          <a:ln w="9525" cap="flat" cmpd="sng">
            <a:solidFill>
              <a:schemeClr val="dk2"/>
            </a:solidFill>
            <a:prstDash val="solid"/>
            <a:round/>
            <a:headEnd type="none" w="sm" len="sm"/>
            <a:tailEnd type="triangle" w="med" len="med"/>
          </a:ln>
        </p:spPr>
      </p:cxnSp>
      <p:cxnSp>
        <p:nvCxnSpPr>
          <p:cNvPr id="910" name="Google Shape;910;p86"/>
          <p:cNvCxnSpPr>
            <a:stCxn id="895" idx="0"/>
            <a:endCxn id="899" idx="2"/>
          </p:cNvCxnSpPr>
          <p:nvPr/>
        </p:nvCxnSpPr>
        <p:spPr>
          <a:xfrm rot="10800000">
            <a:off x="4055113" y="1715825"/>
            <a:ext cx="644100" cy="726300"/>
          </a:xfrm>
          <a:prstGeom prst="straightConnector1">
            <a:avLst/>
          </a:prstGeom>
          <a:noFill/>
          <a:ln w="9525" cap="flat" cmpd="sng">
            <a:solidFill>
              <a:schemeClr val="dk2"/>
            </a:solidFill>
            <a:prstDash val="solid"/>
            <a:round/>
            <a:headEnd type="none" w="sm" len="sm"/>
            <a:tailEnd type="triangle" w="med" len="med"/>
          </a:ln>
        </p:spPr>
      </p:cxnSp>
      <p:cxnSp>
        <p:nvCxnSpPr>
          <p:cNvPr id="911" name="Google Shape;911;p86"/>
          <p:cNvCxnSpPr>
            <a:stCxn id="895" idx="0"/>
            <a:endCxn id="900" idx="2"/>
          </p:cNvCxnSpPr>
          <p:nvPr/>
        </p:nvCxnSpPr>
        <p:spPr>
          <a:xfrm rot="10800000" flipH="1">
            <a:off x="4699213" y="1715825"/>
            <a:ext cx="455400" cy="726300"/>
          </a:xfrm>
          <a:prstGeom prst="straightConnector1">
            <a:avLst/>
          </a:prstGeom>
          <a:noFill/>
          <a:ln w="9525" cap="flat" cmpd="sng">
            <a:solidFill>
              <a:schemeClr val="dk2"/>
            </a:solidFill>
            <a:prstDash val="solid"/>
            <a:round/>
            <a:headEnd type="none" w="sm" len="sm"/>
            <a:tailEnd type="triangle" w="med" len="med"/>
          </a:ln>
        </p:spPr>
      </p:cxnSp>
      <p:cxnSp>
        <p:nvCxnSpPr>
          <p:cNvPr id="912" name="Google Shape;912;p86"/>
          <p:cNvCxnSpPr>
            <a:stCxn id="896" idx="0"/>
            <a:endCxn id="902" idx="2"/>
          </p:cNvCxnSpPr>
          <p:nvPr/>
        </p:nvCxnSpPr>
        <p:spPr>
          <a:xfrm rot="10800000">
            <a:off x="6242613" y="1715825"/>
            <a:ext cx="1113300" cy="726300"/>
          </a:xfrm>
          <a:prstGeom prst="straightConnector1">
            <a:avLst/>
          </a:prstGeom>
          <a:noFill/>
          <a:ln w="9525" cap="flat" cmpd="sng">
            <a:solidFill>
              <a:schemeClr val="dk2"/>
            </a:solidFill>
            <a:prstDash val="solid"/>
            <a:round/>
            <a:headEnd type="none" w="sm" len="sm"/>
            <a:tailEnd type="triangle" w="med" len="med"/>
          </a:ln>
        </p:spPr>
      </p:cxnSp>
      <p:cxnSp>
        <p:nvCxnSpPr>
          <p:cNvPr id="913" name="Google Shape;913;p86"/>
          <p:cNvCxnSpPr>
            <a:stCxn id="896" idx="0"/>
            <a:endCxn id="901" idx="2"/>
          </p:cNvCxnSpPr>
          <p:nvPr/>
        </p:nvCxnSpPr>
        <p:spPr>
          <a:xfrm>
            <a:off x="7355913" y="1715825"/>
            <a:ext cx="0" cy="726300"/>
          </a:xfrm>
          <a:prstGeom prst="straightConnector1">
            <a:avLst/>
          </a:prstGeom>
          <a:noFill/>
          <a:ln w="9525" cap="flat" cmpd="sng">
            <a:solidFill>
              <a:schemeClr val="dk2"/>
            </a:solidFill>
            <a:prstDash val="solid"/>
            <a:round/>
            <a:headEnd type="none" w="sm" len="sm"/>
            <a:tailEnd type="triangle" w="med" len="med"/>
          </a:ln>
        </p:spPr>
      </p:cxnSp>
      <p:cxnSp>
        <p:nvCxnSpPr>
          <p:cNvPr id="914" name="Google Shape;914;p86"/>
          <p:cNvCxnSpPr>
            <a:stCxn id="896" idx="0"/>
            <a:endCxn id="903" idx="2"/>
          </p:cNvCxnSpPr>
          <p:nvPr/>
        </p:nvCxnSpPr>
        <p:spPr>
          <a:xfrm rot="10800000" flipH="1">
            <a:off x="7355913" y="1715825"/>
            <a:ext cx="1132500" cy="726300"/>
          </a:xfrm>
          <a:prstGeom prst="straightConnector1">
            <a:avLst/>
          </a:prstGeom>
          <a:noFill/>
          <a:ln w="9525" cap="flat" cmpd="sng">
            <a:solidFill>
              <a:schemeClr val="dk2"/>
            </a:solidFill>
            <a:prstDash val="solid"/>
            <a:round/>
            <a:headEnd type="none" w="sm" len="sm"/>
            <a:tailEnd type="triangle" w="med" len="med"/>
          </a:ln>
        </p:spPr>
      </p:cxnSp>
      <p:sp>
        <p:nvSpPr>
          <p:cNvPr id="915" name="Google Shape;915;p86"/>
          <p:cNvSpPr txBox="1"/>
          <p:nvPr/>
        </p:nvSpPr>
        <p:spPr>
          <a:xfrm>
            <a:off x="91440" y="2144263"/>
            <a:ext cx="969000" cy="639600"/>
          </a:xfrm>
          <a:prstGeom prst="rect">
            <a:avLst/>
          </a:prstGeom>
          <a:noFill/>
          <a:ln>
            <a:noFill/>
          </a:ln>
        </p:spPr>
        <p:txBody>
          <a:bodyPr spcFirstLastPara="1" wrap="square" lIns="0" tIns="0" rIns="2655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400" b="0" i="0" u="none" strike="noStrike" cap="none">
                <a:solidFill>
                  <a:schemeClr val="dk1"/>
                </a:solidFill>
                <a:latin typeface="Roboto Medium"/>
                <a:ea typeface="Roboto Medium"/>
                <a:cs typeface="Roboto Medium"/>
                <a:sym typeface="Roboto Medium"/>
              </a:rPr>
              <a:t>Application Layer</a:t>
            </a:r>
            <a:endParaRPr sz="1400" b="0" i="0" u="none" strike="noStrike" cap="none">
              <a:solidFill>
                <a:schemeClr val="dk1"/>
              </a:solidFill>
              <a:latin typeface="Roboto Medium"/>
              <a:ea typeface="Roboto Medium"/>
              <a:cs typeface="Roboto Medium"/>
              <a:sym typeface="Roboto Medium"/>
            </a:endParaRPr>
          </a:p>
        </p:txBody>
      </p:sp>
      <p:sp>
        <p:nvSpPr>
          <p:cNvPr id="916" name="Google Shape;916;p86"/>
          <p:cNvSpPr txBox="1"/>
          <p:nvPr/>
        </p:nvSpPr>
        <p:spPr>
          <a:xfrm>
            <a:off x="113400" y="977150"/>
            <a:ext cx="913800" cy="769800"/>
          </a:xfrm>
          <a:prstGeom prst="rect">
            <a:avLst/>
          </a:prstGeom>
          <a:noFill/>
          <a:ln>
            <a:noFill/>
          </a:ln>
        </p:spPr>
        <p:txBody>
          <a:bodyPr spcFirstLastPara="1" wrap="square" lIns="0" tIns="0" rIns="2655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800" b="0" i="0" u="none" strike="noStrike" cap="none">
                <a:solidFill>
                  <a:schemeClr val="dk1"/>
                </a:solidFill>
                <a:latin typeface="Roboto Medium"/>
                <a:ea typeface="Roboto Medium"/>
                <a:cs typeface="Roboto Medium"/>
                <a:sym typeface="Roboto Medium"/>
              </a:rPr>
              <a:t>API</a:t>
            </a:r>
            <a:endParaRPr sz="1800" b="0" i="0" u="none" strike="noStrike" cap="none">
              <a:solidFill>
                <a:schemeClr val="dk1"/>
              </a:solidFill>
              <a:latin typeface="Roboto Medium"/>
              <a:ea typeface="Roboto Medium"/>
              <a:cs typeface="Roboto Medium"/>
              <a:sym typeface="Roboto Medium"/>
            </a:endParaRPr>
          </a:p>
        </p:txBody>
      </p:sp>
      <p:sp>
        <p:nvSpPr>
          <p:cNvPr id="917" name="Google Shape;917;p86"/>
          <p:cNvSpPr txBox="1">
            <a:spLocks noGrp="1"/>
          </p:cNvSpPr>
          <p:nvPr>
            <p:ph type="title"/>
          </p:nvPr>
        </p:nvSpPr>
        <p:spPr>
          <a:xfrm>
            <a:off x="311700" y="219900"/>
            <a:ext cx="8702700" cy="572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2800"/>
              <a:buFont typeface="Arial"/>
              <a:buNone/>
            </a:pPr>
            <a:r>
              <a:rPr lang="en-US" sz="3600" b="1">
                <a:solidFill>
                  <a:srgbClr val="000000"/>
                </a:solidFill>
                <a:latin typeface="Raleway"/>
                <a:ea typeface="Raleway"/>
                <a:cs typeface="Raleway"/>
                <a:sym typeface="Raleway"/>
              </a:rPr>
              <a:t>hApp 1 | mutualized urban distribution</a:t>
            </a:r>
            <a:endParaRPr sz="3600" b="1">
              <a:solidFill>
                <a:srgbClr val="000000"/>
              </a:solidFill>
              <a:latin typeface="Raleway"/>
              <a:ea typeface="Raleway"/>
              <a:cs typeface="Raleway"/>
              <a:sym typeface="Raleway"/>
            </a:endParaRPr>
          </a:p>
        </p:txBody>
      </p:sp>
      <p:sp>
        <p:nvSpPr>
          <p:cNvPr id="918" name="Google Shape;918;p86"/>
          <p:cNvSpPr txBox="1"/>
          <p:nvPr/>
        </p:nvSpPr>
        <p:spPr>
          <a:xfrm rot="-339">
            <a:off x="5953207" y="3754060"/>
            <a:ext cx="3042600" cy="878100"/>
          </a:xfrm>
          <a:prstGeom prst="rect">
            <a:avLst/>
          </a:prstGeom>
          <a:solidFill>
            <a:srgbClr val="8E7CC3"/>
          </a:solidFill>
          <a:ln w="9525" cap="flat" cmpd="sng">
            <a:solidFill>
              <a:srgbClr val="000000"/>
            </a:solidFill>
            <a:prstDash val="solid"/>
            <a:round/>
            <a:headEnd type="none" w="sm" len="sm"/>
            <a:tailEnd type="none" w="sm" len="sm"/>
          </a:ln>
        </p:spPr>
        <p:txBody>
          <a:bodyPr spcFirstLastPara="1" wrap="square" lIns="365750" tIns="91425" rIns="365750"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2800" b="1" i="0" u="none" strike="noStrike" cap="none">
                <a:solidFill>
                  <a:srgbClr val="FFFFFF"/>
                </a:solidFill>
                <a:latin typeface="Raleway"/>
                <a:ea typeface="Raleway"/>
                <a:cs typeface="Raleway"/>
                <a:sym typeface="Raleway"/>
              </a:rPr>
              <a:t>agent centric</a:t>
            </a:r>
            <a:endParaRPr sz="2800" b="1" i="0" u="none" strike="noStrike" cap="none">
              <a:solidFill>
                <a:srgbClr val="FFFFFF"/>
              </a:solidFill>
              <a:latin typeface="Raleway"/>
              <a:ea typeface="Raleway"/>
              <a:cs typeface="Raleway"/>
              <a:sym typeface="Raleway"/>
            </a:endParaRPr>
          </a:p>
        </p:txBody>
      </p:sp>
      <p:sp>
        <p:nvSpPr>
          <p:cNvPr id="919" name="Google Shape;919;p86"/>
          <p:cNvSpPr txBox="1"/>
          <p:nvPr/>
        </p:nvSpPr>
        <p:spPr>
          <a:xfrm>
            <a:off x="113400" y="1358150"/>
            <a:ext cx="1004400" cy="431700"/>
          </a:xfrm>
          <a:prstGeom prst="rect">
            <a:avLst/>
          </a:prstGeom>
          <a:noFill/>
          <a:ln>
            <a:noFill/>
          </a:ln>
        </p:spPr>
        <p:txBody>
          <a:bodyPr spcFirstLastPara="1" wrap="square" lIns="0" tIns="0" rIns="2655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400" b="0" i="0" u="none" strike="noStrike" cap="none">
                <a:solidFill>
                  <a:srgbClr val="8E7CC3"/>
                </a:solidFill>
                <a:latin typeface="Roboto Medium"/>
                <a:ea typeface="Roboto Medium"/>
                <a:cs typeface="Roboto Medium"/>
                <a:sym typeface="Roboto Medium"/>
              </a:rPr>
              <a:t>encryption</a:t>
            </a:r>
            <a:endParaRPr sz="1400" b="0" i="0" u="none" strike="noStrike" cap="none">
              <a:solidFill>
                <a:srgbClr val="8E7CC3"/>
              </a:solidFill>
              <a:latin typeface="Roboto Medium"/>
              <a:ea typeface="Roboto Medium"/>
              <a:cs typeface="Roboto Medium"/>
              <a:sym typeface="Roboto Medium"/>
            </a:endParaRPr>
          </a:p>
        </p:txBody>
      </p:sp>
      <p:sp>
        <p:nvSpPr>
          <p:cNvPr id="920" name="Google Shape;920;p86"/>
          <p:cNvSpPr txBox="1"/>
          <p:nvPr/>
        </p:nvSpPr>
        <p:spPr>
          <a:xfrm>
            <a:off x="109728" y="2729750"/>
            <a:ext cx="969000" cy="431700"/>
          </a:xfrm>
          <a:prstGeom prst="rect">
            <a:avLst/>
          </a:prstGeom>
          <a:noFill/>
          <a:ln>
            <a:noFill/>
          </a:ln>
        </p:spPr>
        <p:txBody>
          <a:bodyPr spcFirstLastPara="1" wrap="square" lIns="0" tIns="0" rIns="2655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400" b="0" i="0" u="none" strike="noStrike" cap="none">
                <a:solidFill>
                  <a:srgbClr val="8E7CC3"/>
                </a:solidFill>
                <a:latin typeface="Roboto Medium"/>
                <a:ea typeface="Roboto Medium"/>
                <a:cs typeface="Roboto Medium"/>
                <a:sym typeface="Roboto Medium"/>
              </a:rPr>
              <a:t>p2p </a:t>
            </a:r>
            <a:endParaRPr sz="1400" b="0" i="0" u="none" strike="noStrike" cap="none">
              <a:solidFill>
                <a:srgbClr val="8E7CC3"/>
              </a:solidFill>
              <a:latin typeface="Roboto Medium"/>
              <a:ea typeface="Roboto Medium"/>
              <a:cs typeface="Roboto Medium"/>
              <a:sym typeface="Roboto Medium"/>
            </a:endParaRPr>
          </a:p>
          <a:p>
            <a:pPr marL="0" marR="0" lvl="0" indent="0" algn="ctr" rtl="0">
              <a:lnSpc>
                <a:spcPct val="100000"/>
              </a:lnSpc>
              <a:spcBef>
                <a:spcPts val="0"/>
              </a:spcBef>
              <a:spcAft>
                <a:spcPts val="0"/>
              </a:spcAft>
              <a:buClr>
                <a:schemeClr val="dk1"/>
              </a:buClr>
              <a:buSzPts val="1100"/>
              <a:buFont typeface="Arial"/>
              <a:buNone/>
            </a:pPr>
            <a:r>
              <a:rPr lang="en-US" sz="1400" b="0" i="0" u="none" strike="noStrike" cap="none">
                <a:solidFill>
                  <a:srgbClr val="8E7CC3"/>
                </a:solidFill>
                <a:latin typeface="Roboto Medium"/>
                <a:ea typeface="Roboto Medium"/>
                <a:cs typeface="Roboto Medium"/>
                <a:sym typeface="Roboto Medium"/>
              </a:rPr>
              <a:t>validation</a:t>
            </a:r>
            <a:endParaRPr sz="1400" b="0" i="0" u="none" strike="noStrike" cap="none">
              <a:solidFill>
                <a:srgbClr val="8E7CC3"/>
              </a:solidFill>
              <a:latin typeface="Roboto Medium"/>
              <a:ea typeface="Roboto Medium"/>
              <a:cs typeface="Roboto Medium"/>
              <a:sym typeface="Roboto Medium"/>
            </a:endParaRPr>
          </a:p>
        </p:txBody>
      </p:sp>
      <p:sp>
        <p:nvSpPr>
          <p:cNvPr id="921" name="Google Shape;921;p86"/>
          <p:cNvSpPr txBox="1"/>
          <p:nvPr/>
        </p:nvSpPr>
        <p:spPr>
          <a:xfrm>
            <a:off x="91440" y="4221480"/>
            <a:ext cx="1054500" cy="334500"/>
          </a:xfrm>
          <a:prstGeom prst="rect">
            <a:avLst/>
          </a:prstGeom>
          <a:noFill/>
          <a:ln>
            <a:noFill/>
          </a:ln>
        </p:spPr>
        <p:txBody>
          <a:bodyPr spcFirstLastPara="1" wrap="square" lIns="0" tIns="0" rIns="2655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400" b="0" i="0" u="none" strike="noStrike" cap="none">
                <a:solidFill>
                  <a:srgbClr val="8E7CC3"/>
                </a:solidFill>
                <a:latin typeface="Roboto Medium"/>
                <a:ea typeface="Roboto Medium"/>
                <a:cs typeface="Roboto Medium"/>
                <a:sym typeface="Roboto Medium"/>
              </a:rPr>
              <a:t>verification</a:t>
            </a:r>
            <a:endParaRPr sz="1400" b="0" i="0" u="none" strike="noStrike" cap="none">
              <a:solidFill>
                <a:srgbClr val="8E7CC3"/>
              </a:solidFill>
              <a:latin typeface="Roboto Medium"/>
              <a:ea typeface="Roboto Medium"/>
              <a:cs typeface="Roboto Medium"/>
              <a:sym typeface="Roboto Medium"/>
            </a:endParaRPr>
          </a:p>
        </p:txBody>
      </p:sp>
      <p:sp>
        <p:nvSpPr>
          <p:cNvPr id="922" name="Google Shape;922;p86"/>
          <p:cNvSpPr txBox="1"/>
          <p:nvPr/>
        </p:nvSpPr>
        <p:spPr>
          <a:xfrm>
            <a:off x="109728" y="3796550"/>
            <a:ext cx="919800" cy="457200"/>
          </a:xfrm>
          <a:prstGeom prst="rect">
            <a:avLst/>
          </a:prstGeom>
          <a:noFill/>
          <a:ln>
            <a:noFill/>
          </a:ln>
        </p:spPr>
        <p:txBody>
          <a:bodyPr spcFirstLastPara="1" wrap="square" lIns="0" tIns="0" rIns="2655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400" b="0" i="0" u="none" strike="noStrike" cap="none">
                <a:solidFill>
                  <a:schemeClr val="dk1"/>
                </a:solidFill>
                <a:latin typeface="Roboto Medium"/>
                <a:ea typeface="Roboto Medium"/>
                <a:cs typeface="Roboto Medium"/>
                <a:sym typeface="Roboto Medium"/>
              </a:rPr>
              <a:t>Data Hash Table</a:t>
            </a:r>
            <a:endParaRPr sz="1400" b="0" i="0" u="none" strike="noStrike" cap="none">
              <a:solidFill>
                <a:schemeClr val="dk1"/>
              </a:solidFill>
              <a:latin typeface="Roboto Medium"/>
              <a:ea typeface="Roboto Medium"/>
              <a:cs typeface="Roboto Medium"/>
              <a:sym typeface="Roboto Medium"/>
            </a:endParaRPr>
          </a:p>
        </p:txBody>
      </p:sp>
      <p:sp>
        <p:nvSpPr>
          <p:cNvPr id="923" name="Google Shape;923;p86"/>
          <p:cNvSpPr txBox="1"/>
          <p:nvPr/>
        </p:nvSpPr>
        <p:spPr>
          <a:xfrm>
            <a:off x="353125" y="4800600"/>
            <a:ext cx="2290800" cy="3345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
        <p:nvSpPr>
          <p:cNvPr id="924" name="Google Shape;924;p86"/>
          <p:cNvSpPr/>
          <p:nvPr/>
        </p:nvSpPr>
        <p:spPr>
          <a:xfrm>
            <a:off x="91450" y="2148840"/>
            <a:ext cx="8983800" cy="1143000"/>
          </a:xfrm>
          <a:prstGeom prst="rect">
            <a:avLst/>
          </a:prstGeom>
          <a:noFill/>
          <a:ln w="952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87"/>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51</a:t>
            </a:fld>
            <a:endParaRPr/>
          </a:p>
        </p:txBody>
      </p:sp>
      <p:pic>
        <p:nvPicPr>
          <p:cNvPr id="930" name="Google Shape;930;p87"/>
          <p:cNvPicPr preferRelativeResize="0"/>
          <p:nvPr/>
        </p:nvPicPr>
        <p:blipFill rotWithShape="1">
          <a:blip r:embed="rId3">
            <a:alphaModFix/>
          </a:blip>
          <a:srcRect/>
          <a:stretch/>
        </p:blipFill>
        <p:spPr>
          <a:xfrm>
            <a:off x="1818750" y="1004350"/>
            <a:ext cx="6556401" cy="3766174"/>
          </a:xfrm>
          <a:prstGeom prst="rect">
            <a:avLst/>
          </a:prstGeom>
          <a:noFill/>
          <a:ln>
            <a:noFill/>
          </a:ln>
        </p:spPr>
      </p:pic>
      <p:sp>
        <p:nvSpPr>
          <p:cNvPr id="931" name="Google Shape;931;p87"/>
          <p:cNvSpPr/>
          <p:nvPr/>
        </p:nvSpPr>
        <p:spPr>
          <a:xfrm>
            <a:off x="885700" y="4078375"/>
            <a:ext cx="1188600" cy="538500"/>
          </a:xfrm>
          <a:prstGeom prst="roundRect">
            <a:avLst>
              <a:gd name="adj" fmla="val 16667"/>
            </a:avLst>
          </a:prstGeom>
          <a:solidFill>
            <a:srgbClr val="F6001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chemeClr val="lt1"/>
                </a:solidFill>
                <a:latin typeface="Work Sans"/>
                <a:ea typeface="Work Sans"/>
                <a:cs typeface="Work Sans"/>
                <a:sym typeface="Work Sans"/>
              </a:rPr>
              <a:t>Logistics</a:t>
            </a:r>
            <a:endParaRPr sz="1300" b="0" i="0" u="none" strike="noStrike" cap="none">
              <a:solidFill>
                <a:schemeClr val="lt1"/>
              </a:solidFill>
              <a:latin typeface="Work Sans"/>
              <a:ea typeface="Work Sans"/>
              <a:cs typeface="Work Sans"/>
              <a:sym typeface="Work Sans"/>
            </a:endParaRPr>
          </a:p>
        </p:txBody>
      </p:sp>
      <p:sp>
        <p:nvSpPr>
          <p:cNvPr id="932" name="Google Shape;932;p87"/>
          <p:cNvSpPr/>
          <p:nvPr/>
        </p:nvSpPr>
        <p:spPr>
          <a:xfrm>
            <a:off x="3365425" y="778025"/>
            <a:ext cx="1148700" cy="538500"/>
          </a:xfrm>
          <a:prstGeom prst="roundRect">
            <a:avLst>
              <a:gd name="adj" fmla="val 16667"/>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chemeClr val="lt1"/>
                </a:solidFill>
                <a:latin typeface="Work Sans"/>
                <a:ea typeface="Work Sans"/>
                <a:cs typeface="Work Sans"/>
                <a:sym typeface="Work Sans"/>
              </a:rPr>
              <a:t>Wholesaler</a:t>
            </a:r>
            <a:endParaRPr sz="1300" b="0" i="0" u="none" strike="noStrike" cap="none">
              <a:solidFill>
                <a:schemeClr val="lt1"/>
              </a:solidFill>
              <a:latin typeface="Work Sans"/>
              <a:ea typeface="Work Sans"/>
              <a:cs typeface="Work Sans"/>
              <a:sym typeface="Work Sans"/>
            </a:endParaRPr>
          </a:p>
        </p:txBody>
      </p:sp>
      <p:sp>
        <p:nvSpPr>
          <p:cNvPr id="933" name="Google Shape;933;p87"/>
          <p:cNvSpPr/>
          <p:nvPr/>
        </p:nvSpPr>
        <p:spPr>
          <a:xfrm>
            <a:off x="7314075" y="778025"/>
            <a:ext cx="1148700" cy="538500"/>
          </a:xfrm>
          <a:prstGeom prst="roundRect">
            <a:avLst>
              <a:gd name="adj" fmla="val 16667"/>
            </a:avLst>
          </a:prstGeom>
          <a:solidFill>
            <a:srgbClr val="2879B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chemeClr val="lt1"/>
                </a:solidFill>
                <a:latin typeface="Work Sans"/>
                <a:ea typeface="Work Sans"/>
                <a:cs typeface="Work Sans"/>
                <a:sym typeface="Work Sans"/>
              </a:rPr>
              <a:t>Inspection</a:t>
            </a:r>
            <a:endParaRPr sz="1300" b="0" i="0" u="none" strike="noStrike" cap="none">
              <a:solidFill>
                <a:schemeClr val="lt1"/>
              </a:solidFill>
              <a:latin typeface="Work Sans"/>
              <a:ea typeface="Work Sans"/>
              <a:cs typeface="Work Sans"/>
              <a:sym typeface="Work Sans"/>
            </a:endParaRPr>
          </a:p>
        </p:txBody>
      </p:sp>
      <p:sp>
        <p:nvSpPr>
          <p:cNvPr id="934" name="Google Shape;934;p87"/>
          <p:cNvSpPr txBox="1"/>
          <p:nvPr/>
        </p:nvSpPr>
        <p:spPr>
          <a:xfrm>
            <a:off x="1800925" y="4645152"/>
            <a:ext cx="2021700" cy="43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Work Sans"/>
                <a:ea typeface="Work Sans"/>
                <a:cs typeface="Work Sans"/>
                <a:sym typeface="Work Sans"/>
              </a:rPr>
              <a:t>CAPILLAR.IT</a:t>
            </a:r>
            <a:endParaRPr sz="900" b="0" i="0" u="none" strike="noStrike" cap="none">
              <a:solidFill>
                <a:schemeClr val="dk1"/>
              </a:solidFill>
              <a:latin typeface="Work Sans"/>
              <a:ea typeface="Work Sans"/>
              <a:cs typeface="Work Sans"/>
              <a:sym typeface="Work Sans"/>
            </a:endParaRPr>
          </a:p>
        </p:txBody>
      </p:sp>
      <p:sp>
        <p:nvSpPr>
          <p:cNvPr id="935" name="Google Shape;935;p87"/>
          <p:cNvSpPr txBox="1">
            <a:spLocks noGrp="1"/>
          </p:cNvSpPr>
          <p:nvPr>
            <p:ph type="title"/>
          </p:nvPr>
        </p:nvSpPr>
        <p:spPr>
          <a:xfrm>
            <a:off x="311700" y="219900"/>
            <a:ext cx="8702700" cy="572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2800"/>
              <a:buFont typeface="Arial"/>
              <a:buNone/>
            </a:pPr>
            <a:r>
              <a:rPr lang="en-US" sz="3600" b="1">
                <a:solidFill>
                  <a:srgbClr val="000000"/>
                </a:solidFill>
                <a:latin typeface="Raleway"/>
                <a:ea typeface="Raleway"/>
                <a:cs typeface="Raleway"/>
                <a:sym typeface="Raleway"/>
              </a:rPr>
              <a:t>capillary is in the chain </a:t>
            </a:r>
            <a:endParaRPr sz="3600" b="1">
              <a:solidFill>
                <a:srgbClr val="000000"/>
              </a:solidFill>
              <a:latin typeface="Raleway"/>
              <a:ea typeface="Raleway"/>
              <a:cs typeface="Raleway"/>
              <a:sym typeface="Raleway"/>
            </a:endParaRPr>
          </a:p>
        </p:txBody>
      </p:sp>
      <p:sp>
        <p:nvSpPr>
          <p:cNvPr id="936" name="Google Shape;936;p87"/>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88"/>
          <p:cNvSpPr/>
          <p:nvPr/>
        </p:nvSpPr>
        <p:spPr>
          <a:xfrm>
            <a:off x="-5600" y="3723575"/>
            <a:ext cx="9144000" cy="6708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2" name="Google Shape;942;p88"/>
          <p:cNvSpPr/>
          <p:nvPr/>
        </p:nvSpPr>
        <p:spPr>
          <a:xfrm>
            <a:off x="-5600" y="903525"/>
            <a:ext cx="9144000" cy="8892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3" name="Google Shape;943;p88"/>
          <p:cNvSpPr txBox="1"/>
          <p:nvPr/>
        </p:nvSpPr>
        <p:spPr>
          <a:xfrm>
            <a:off x="411475" y="954525"/>
            <a:ext cx="81069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3200" b="1" i="0" u="none" strike="noStrike" cap="none">
                <a:solidFill>
                  <a:srgbClr val="FFFFFF"/>
                </a:solidFill>
                <a:latin typeface="Roboto"/>
                <a:ea typeface="Roboto"/>
                <a:cs typeface="Roboto"/>
                <a:sym typeface="Roboto"/>
              </a:rPr>
              <a:t>HOLOCHAIN powered by HOLO</a:t>
            </a:r>
            <a:endParaRPr sz="3200" b="1"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32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3200" b="0" i="0" u="none" strike="noStrike" cap="none">
              <a:solidFill>
                <a:srgbClr val="FFFFFF"/>
              </a:solidFill>
              <a:latin typeface="Roboto"/>
              <a:ea typeface="Roboto"/>
              <a:cs typeface="Roboto"/>
              <a:sym typeface="Roboto"/>
            </a:endParaRPr>
          </a:p>
          <a:p>
            <a:pPr marL="914400" marR="0" lvl="0" indent="457200" algn="l" rtl="0">
              <a:lnSpc>
                <a:spcPct val="100000"/>
              </a:lnSpc>
              <a:spcBef>
                <a:spcPts val="0"/>
              </a:spcBef>
              <a:spcAft>
                <a:spcPts val="0"/>
              </a:spcAft>
              <a:buClr>
                <a:srgbClr val="000000"/>
              </a:buClr>
              <a:buSzPts val="1400"/>
              <a:buFont typeface="Arial"/>
              <a:buNone/>
            </a:pPr>
            <a:endParaRPr sz="3200" b="0" i="0" u="none" strike="noStrike" cap="none">
              <a:solidFill>
                <a:srgbClr val="FFFFFF"/>
              </a:solidFill>
              <a:latin typeface="Roboto"/>
              <a:ea typeface="Roboto"/>
              <a:cs typeface="Roboto"/>
              <a:sym typeface="Roboto"/>
            </a:endParaRPr>
          </a:p>
          <a:p>
            <a:pPr marL="0" marR="0" lvl="0" indent="457200" algn="l" rtl="0">
              <a:lnSpc>
                <a:spcPct val="100000"/>
              </a:lnSpc>
              <a:spcBef>
                <a:spcPts val="0"/>
              </a:spcBef>
              <a:spcAft>
                <a:spcPts val="0"/>
              </a:spcAft>
              <a:buClr>
                <a:srgbClr val="000000"/>
              </a:buClr>
              <a:buSzPts val="1400"/>
              <a:buFont typeface="Arial"/>
              <a:buNone/>
            </a:pPr>
            <a:endParaRPr sz="3200" b="0" i="0" u="none" strike="noStrike" cap="none">
              <a:solidFill>
                <a:srgbClr val="FFFFFF"/>
              </a:solidFill>
              <a:latin typeface="Roboto"/>
              <a:ea typeface="Roboto"/>
              <a:cs typeface="Roboto"/>
              <a:sym typeface="Roboto"/>
            </a:endParaRPr>
          </a:p>
          <a:p>
            <a:pPr marL="0" marR="0" lvl="0" indent="457200" algn="l" rtl="0">
              <a:lnSpc>
                <a:spcPct val="100000"/>
              </a:lnSpc>
              <a:spcBef>
                <a:spcPts val="0"/>
              </a:spcBef>
              <a:spcAft>
                <a:spcPts val="0"/>
              </a:spcAft>
              <a:buClr>
                <a:srgbClr val="000000"/>
              </a:buClr>
              <a:buSzPts val="1400"/>
              <a:buFont typeface="Arial"/>
              <a:buNone/>
            </a:pPr>
            <a:endParaRPr sz="3200" b="0" i="0" u="none" strike="noStrike" cap="none">
              <a:solidFill>
                <a:srgbClr val="FFFFFF"/>
              </a:solidFill>
              <a:latin typeface="Roboto"/>
              <a:ea typeface="Roboto"/>
              <a:cs typeface="Roboto"/>
              <a:sym typeface="Roboto"/>
            </a:endParaRPr>
          </a:p>
          <a:p>
            <a:pPr marL="0" marR="0" lvl="0" indent="457200" algn="l" rtl="0">
              <a:lnSpc>
                <a:spcPct val="100000"/>
              </a:lnSpc>
              <a:spcBef>
                <a:spcPts val="0"/>
              </a:spcBef>
              <a:spcAft>
                <a:spcPts val="0"/>
              </a:spcAft>
              <a:buClr>
                <a:srgbClr val="000000"/>
              </a:buClr>
              <a:buSzPts val="1400"/>
              <a:buFont typeface="Arial"/>
              <a:buNone/>
            </a:pPr>
            <a:endParaRPr sz="32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3200" b="0" i="0" u="none" strike="noStrike" cap="none">
              <a:solidFill>
                <a:srgbClr val="FFFFFF"/>
              </a:solidFill>
              <a:latin typeface="Roboto"/>
              <a:ea typeface="Roboto"/>
              <a:cs typeface="Roboto"/>
              <a:sym typeface="Roboto"/>
            </a:endParaRPr>
          </a:p>
        </p:txBody>
      </p:sp>
      <p:sp>
        <p:nvSpPr>
          <p:cNvPr id="944" name="Google Shape;944;p88"/>
          <p:cNvSpPr/>
          <p:nvPr/>
        </p:nvSpPr>
        <p:spPr>
          <a:xfrm>
            <a:off x="-5600" y="2732325"/>
            <a:ext cx="9144000" cy="18906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5" name="Google Shape;945;p88"/>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52</a:t>
            </a:fld>
            <a:endParaRPr/>
          </a:p>
        </p:txBody>
      </p:sp>
      <p:sp>
        <p:nvSpPr>
          <p:cNvPr id="946" name="Google Shape;946;p88"/>
          <p:cNvSpPr txBox="1"/>
          <p:nvPr/>
        </p:nvSpPr>
        <p:spPr>
          <a:xfrm>
            <a:off x="1800925" y="4645152"/>
            <a:ext cx="2021700" cy="43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947" name="Google Shape;947;p88"/>
          <p:cNvSpPr txBox="1">
            <a:spLocks noGrp="1"/>
          </p:cNvSpPr>
          <p:nvPr>
            <p:ph type="title"/>
          </p:nvPr>
        </p:nvSpPr>
        <p:spPr>
          <a:xfrm>
            <a:off x="311700" y="219900"/>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600" b="1">
                <a:solidFill>
                  <a:srgbClr val="000000"/>
                </a:solidFill>
                <a:latin typeface="Raleway"/>
                <a:ea typeface="Raleway"/>
                <a:cs typeface="Raleway"/>
                <a:sym typeface="Raleway"/>
              </a:rPr>
              <a:t>what makes us different</a:t>
            </a:r>
            <a:endParaRPr sz="3600" b="1">
              <a:solidFill>
                <a:srgbClr val="000000"/>
              </a:solidFill>
              <a:latin typeface="Raleway"/>
              <a:ea typeface="Raleway"/>
              <a:cs typeface="Raleway"/>
              <a:sym typeface="Raleway"/>
            </a:endParaRPr>
          </a:p>
        </p:txBody>
      </p:sp>
      <p:sp>
        <p:nvSpPr>
          <p:cNvPr id="948" name="Google Shape;948;p88"/>
          <p:cNvSpPr txBox="1"/>
          <p:nvPr/>
        </p:nvSpPr>
        <p:spPr>
          <a:xfrm>
            <a:off x="411475" y="1679625"/>
            <a:ext cx="8640600" cy="109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Work Sans"/>
              <a:ea typeface="Work Sans"/>
              <a:cs typeface="Work Sans"/>
              <a:sym typeface="Work Sans"/>
            </a:endParaRPr>
          </a:p>
          <a:p>
            <a:pPr marL="0" marR="0" lvl="0" indent="0" algn="l" rtl="0">
              <a:lnSpc>
                <a:spcPct val="100000"/>
              </a:lnSpc>
              <a:spcBef>
                <a:spcPts val="0"/>
              </a:spcBef>
              <a:spcAft>
                <a:spcPts val="0"/>
              </a:spcAft>
              <a:buClr>
                <a:srgbClr val="000000"/>
              </a:buClr>
              <a:buSzPts val="1400"/>
              <a:buFont typeface="Arial"/>
              <a:buNone/>
            </a:pPr>
            <a:r>
              <a:rPr lang="en-US" sz="2800" b="1" i="0" u="none" strike="noStrike" cap="none">
                <a:solidFill>
                  <a:schemeClr val="dk1"/>
                </a:solidFill>
                <a:latin typeface="Work Sans"/>
                <a:ea typeface="Work Sans"/>
                <a:cs typeface="Work Sans"/>
                <a:sym typeface="Work Sans"/>
              </a:rPr>
              <a:t>digital real estate</a:t>
            </a:r>
            <a:r>
              <a:rPr lang="en-US" sz="2800" b="0" i="0" u="none" strike="noStrike" cap="none">
                <a:solidFill>
                  <a:schemeClr val="dk1"/>
                </a:solidFill>
                <a:latin typeface="Work Sans"/>
                <a:ea typeface="Work Sans"/>
                <a:cs typeface="Work Sans"/>
                <a:sym typeface="Work Sans"/>
              </a:rPr>
              <a:t> optimized for</a:t>
            </a:r>
            <a:endParaRPr sz="2800" b="0" i="0" u="none" strike="noStrike" cap="none">
              <a:solidFill>
                <a:schemeClr val="dk1"/>
              </a:solidFill>
              <a:latin typeface="Work Sans"/>
              <a:ea typeface="Work Sans"/>
              <a:cs typeface="Work Sans"/>
              <a:sym typeface="Work Sans"/>
            </a:endParaRPr>
          </a:p>
          <a:p>
            <a:pPr marL="0" marR="0" lvl="0" indent="0" algn="l" rtl="0">
              <a:lnSpc>
                <a:spcPct val="100000"/>
              </a:lnSpc>
              <a:spcBef>
                <a:spcPts val="0"/>
              </a:spcBef>
              <a:spcAft>
                <a:spcPts val="0"/>
              </a:spcAft>
              <a:buClr>
                <a:srgbClr val="000000"/>
              </a:buClr>
              <a:buSzPts val="1400"/>
              <a:buFont typeface="Arial"/>
              <a:buNone/>
            </a:pPr>
            <a:r>
              <a:rPr lang="en-US" sz="1600" b="0" i="0" u="none" strike="noStrike" cap="none">
                <a:solidFill>
                  <a:schemeClr val="dk1"/>
                </a:solidFill>
                <a:latin typeface="Work Sans"/>
                <a:ea typeface="Work Sans"/>
                <a:cs typeface="Work Sans"/>
                <a:sym typeface="Work Sans"/>
              </a:rPr>
              <a:t> </a:t>
            </a:r>
            <a:endParaRPr sz="1600" b="0" i="0" u="none" strike="noStrike" cap="none">
              <a:solidFill>
                <a:schemeClr val="dk1"/>
              </a:solidFill>
              <a:latin typeface="Work Sans"/>
              <a:ea typeface="Work Sans"/>
              <a:cs typeface="Work Sans"/>
              <a:sym typeface="Work Sans"/>
            </a:endParaRPr>
          </a:p>
          <a:p>
            <a:pPr marL="0" marR="0" lvl="0" indent="0" algn="l" rtl="0">
              <a:lnSpc>
                <a:spcPct val="100000"/>
              </a:lnSpc>
              <a:spcBef>
                <a:spcPts val="0"/>
              </a:spcBef>
              <a:spcAft>
                <a:spcPts val="0"/>
              </a:spcAft>
              <a:buClr>
                <a:srgbClr val="000000"/>
              </a:buClr>
              <a:buSzPts val="1400"/>
              <a:buFont typeface="Arial"/>
              <a:buNone/>
            </a:pPr>
            <a:endParaRPr sz="1000" b="0" i="0" u="none" strike="noStrike" cap="none">
              <a:solidFill>
                <a:srgbClr val="FFFFFF"/>
              </a:solidFill>
              <a:latin typeface="Work Sans"/>
              <a:ea typeface="Work Sans"/>
              <a:cs typeface="Work Sans"/>
              <a:sym typeface="Work Sans"/>
            </a:endParaRPr>
          </a:p>
          <a:p>
            <a:pPr marL="0" marR="0" lvl="0" indent="0" algn="l" rtl="0">
              <a:lnSpc>
                <a:spcPct val="100000"/>
              </a:lnSpc>
              <a:spcBef>
                <a:spcPts val="0"/>
              </a:spcBef>
              <a:spcAft>
                <a:spcPts val="0"/>
              </a:spcAft>
              <a:buClr>
                <a:srgbClr val="000000"/>
              </a:buClr>
              <a:buSzPts val="1400"/>
              <a:buFont typeface="Arial"/>
              <a:buNone/>
            </a:pPr>
            <a:r>
              <a:rPr lang="en-US" sz="2800" b="0" i="0" u="none" strike="noStrike" cap="none">
                <a:solidFill>
                  <a:srgbClr val="FFFFFF"/>
                </a:solidFill>
                <a:latin typeface="Work Sans"/>
                <a:ea typeface="Work Sans"/>
                <a:cs typeface="Work Sans"/>
                <a:sym typeface="Work Sans"/>
              </a:rPr>
              <a:t>→ business integrity </a:t>
            </a:r>
            <a:r>
              <a:rPr lang="en-US" sz="1600" b="0" i="0" u="none" strike="noStrike" cap="none">
                <a:solidFill>
                  <a:srgbClr val="FFFFFF"/>
                </a:solidFill>
                <a:latin typeface="Work Sans"/>
                <a:ea typeface="Work Sans"/>
                <a:cs typeface="Work Sans"/>
                <a:sym typeface="Work Sans"/>
              </a:rPr>
              <a:t>data &amp; hosting control &amp; ownership</a:t>
            </a:r>
            <a:r>
              <a:rPr lang="en-US" sz="2800" b="0" i="0" u="none" strike="noStrike" cap="none">
                <a:solidFill>
                  <a:srgbClr val="FFFFFF"/>
                </a:solidFill>
                <a:latin typeface="Work Sans"/>
                <a:ea typeface="Work Sans"/>
                <a:cs typeface="Work Sans"/>
                <a:sym typeface="Work Sans"/>
              </a:rPr>
              <a:t> </a:t>
            </a:r>
            <a:endParaRPr sz="2800" b="0" i="0" u="none" strike="noStrike" cap="none">
              <a:solidFill>
                <a:srgbClr val="FFFFFF"/>
              </a:solidFill>
              <a:latin typeface="Work Sans"/>
              <a:ea typeface="Work Sans"/>
              <a:cs typeface="Work Sans"/>
              <a:sym typeface="Work Sans"/>
            </a:endParaRPr>
          </a:p>
          <a:p>
            <a:pPr marL="0" marR="0" lvl="0" indent="0" algn="l" rtl="0">
              <a:lnSpc>
                <a:spcPct val="100000"/>
              </a:lnSpc>
              <a:spcBef>
                <a:spcPts val="0"/>
              </a:spcBef>
              <a:spcAft>
                <a:spcPts val="0"/>
              </a:spcAft>
              <a:buClr>
                <a:srgbClr val="000000"/>
              </a:buClr>
              <a:buSzPts val="1400"/>
              <a:buFont typeface="Arial"/>
              <a:buNone/>
            </a:pPr>
            <a:endParaRPr sz="1300" b="0" i="0" u="none" strike="noStrike" cap="none">
              <a:solidFill>
                <a:srgbClr val="FFFFFF"/>
              </a:solidFill>
              <a:latin typeface="Work Sans"/>
              <a:ea typeface="Work Sans"/>
              <a:cs typeface="Work Sans"/>
              <a:sym typeface="Work Sans"/>
            </a:endParaRPr>
          </a:p>
          <a:p>
            <a:pPr marL="0" marR="0" lvl="0" indent="0" algn="l" rtl="0">
              <a:lnSpc>
                <a:spcPct val="100000"/>
              </a:lnSpc>
              <a:spcBef>
                <a:spcPts val="0"/>
              </a:spcBef>
              <a:spcAft>
                <a:spcPts val="0"/>
              </a:spcAft>
              <a:buClr>
                <a:srgbClr val="000000"/>
              </a:buClr>
              <a:buSzPts val="1400"/>
              <a:buFont typeface="Arial"/>
              <a:buNone/>
            </a:pPr>
            <a:r>
              <a:rPr lang="en-US" sz="2800" b="0" i="0" u="none" strike="noStrike" cap="none">
                <a:solidFill>
                  <a:srgbClr val="FFFFFF"/>
                </a:solidFill>
                <a:latin typeface="Work Sans"/>
                <a:ea typeface="Work Sans"/>
                <a:cs typeface="Work Sans"/>
                <a:sym typeface="Work Sans"/>
              </a:rPr>
              <a:t>→ interoperability</a:t>
            </a:r>
            <a:endParaRPr sz="1200" b="0" i="0" u="none" strike="noStrike" cap="none">
              <a:solidFill>
                <a:srgbClr val="FFFFFF"/>
              </a:solidFill>
              <a:latin typeface="Work Sans"/>
              <a:ea typeface="Work Sans"/>
              <a:cs typeface="Work Sans"/>
              <a:sym typeface="Work Sans"/>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FFFFFF"/>
              </a:solidFill>
              <a:latin typeface="Work Sans"/>
              <a:ea typeface="Work Sans"/>
              <a:cs typeface="Work Sans"/>
              <a:sym typeface="Work Sans"/>
            </a:endParaRPr>
          </a:p>
          <a:p>
            <a:pPr marL="0" marR="0" lvl="0" indent="0" algn="l" rtl="0">
              <a:lnSpc>
                <a:spcPct val="100000"/>
              </a:lnSpc>
              <a:spcBef>
                <a:spcPts val="0"/>
              </a:spcBef>
              <a:spcAft>
                <a:spcPts val="0"/>
              </a:spcAft>
              <a:buClr>
                <a:srgbClr val="000000"/>
              </a:buClr>
              <a:buSzPts val="1400"/>
              <a:buFont typeface="Arial"/>
              <a:buNone/>
            </a:pPr>
            <a:r>
              <a:rPr lang="en-US" sz="2800" b="0" i="0" u="none" strike="noStrike" cap="none">
                <a:solidFill>
                  <a:srgbClr val="FFFFFF"/>
                </a:solidFill>
                <a:latin typeface="Work Sans"/>
                <a:ea typeface="Work Sans"/>
                <a:cs typeface="Work Sans"/>
                <a:sym typeface="Work Sans"/>
              </a:rPr>
              <a:t>→ scalability</a:t>
            </a:r>
            <a:endParaRPr sz="2800" b="0" i="0" u="none" strike="noStrike" cap="none">
              <a:solidFill>
                <a:srgbClr val="FFFFFF"/>
              </a:solidFill>
              <a:latin typeface="Work Sans"/>
              <a:ea typeface="Work Sans"/>
              <a:cs typeface="Work Sans"/>
              <a:sym typeface="Work Sans"/>
            </a:endParaRPr>
          </a:p>
        </p:txBody>
      </p:sp>
      <p:sp>
        <p:nvSpPr>
          <p:cNvPr id="949" name="Google Shape;949;p88"/>
          <p:cNvSpPr txBox="1"/>
          <p:nvPr/>
        </p:nvSpPr>
        <p:spPr>
          <a:xfrm>
            <a:off x="353125" y="4645150"/>
            <a:ext cx="22908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950" name="Google Shape;950;p88"/>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Google Shape;955;p89"/>
          <p:cNvSpPr/>
          <p:nvPr/>
        </p:nvSpPr>
        <p:spPr>
          <a:xfrm>
            <a:off x="-5600" y="3037125"/>
            <a:ext cx="9144000" cy="12177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6" name="Google Shape;956;p89"/>
          <p:cNvSpPr/>
          <p:nvPr/>
        </p:nvSpPr>
        <p:spPr>
          <a:xfrm>
            <a:off x="-5600" y="979725"/>
            <a:ext cx="9144000" cy="889200"/>
          </a:xfrm>
          <a:prstGeom prst="rect">
            <a:avLst/>
          </a:prstGeom>
          <a:solidFill>
            <a:srgbClr val="3C78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7" name="Google Shape;957;p89"/>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53</a:t>
            </a:fld>
            <a:endParaRPr/>
          </a:p>
        </p:txBody>
      </p:sp>
      <p:sp>
        <p:nvSpPr>
          <p:cNvPr id="958" name="Google Shape;958;p89"/>
          <p:cNvSpPr txBox="1"/>
          <p:nvPr/>
        </p:nvSpPr>
        <p:spPr>
          <a:xfrm>
            <a:off x="1800925" y="4645152"/>
            <a:ext cx="2021700" cy="43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959" name="Google Shape;959;p89"/>
          <p:cNvSpPr txBox="1">
            <a:spLocks noGrp="1"/>
          </p:cNvSpPr>
          <p:nvPr>
            <p:ph type="title"/>
          </p:nvPr>
        </p:nvSpPr>
        <p:spPr>
          <a:xfrm>
            <a:off x="311700" y="219900"/>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600" b="1">
                <a:solidFill>
                  <a:srgbClr val="000000"/>
                </a:solidFill>
                <a:latin typeface="Roboto"/>
                <a:ea typeface="Roboto"/>
                <a:cs typeface="Roboto"/>
                <a:sym typeface="Roboto"/>
              </a:rPr>
              <a:t>our difference</a:t>
            </a:r>
            <a:endParaRPr sz="3600" b="1">
              <a:solidFill>
                <a:srgbClr val="000000"/>
              </a:solidFill>
              <a:latin typeface="Roboto"/>
              <a:ea typeface="Roboto"/>
              <a:cs typeface="Roboto"/>
              <a:sym typeface="Roboto"/>
            </a:endParaRPr>
          </a:p>
        </p:txBody>
      </p:sp>
      <p:sp>
        <p:nvSpPr>
          <p:cNvPr id="960" name="Google Shape;960;p89"/>
          <p:cNvSpPr txBox="1"/>
          <p:nvPr/>
        </p:nvSpPr>
        <p:spPr>
          <a:xfrm flipH="1">
            <a:off x="353100" y="1112375"/>
            <a:ext cx="8479200" cy="249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3200" b="1" i="0" u="none" strike="noStrike" cap="none">
                <a:solidFill>
                  <a:srgbClr val="FFFFFF"/>
                </a:solidFill>
                <a:latin typeface="Work Sans"/>
                <a:ea typeface="Work Sans"/>
                <a:cs typeface="Work Sans"/>
                <a:sym typeface="Work Sans"/>
              </a:rPr>
              <a:t>next level of customization</a:t>
            </a:r>
            <a:endParaRPr sz="3200" b="0" i="0" u="none" strike="noStrike" cap="none">
              <a:solidFill>
                <a:srgbClr val="FFFFFF"/>
              </a:solidFill>
              <a:latin typeface="Work Sans"/>
              <a:ea typeface="Work Sans"/>
              <a:cs typeface="Work Sans"/>
              <a:sym typeface="Work Sans"/>
            </a:endParaRPr>
          </a:p>
          <a:p>
            <a:pPr marL="0" marR="0" lvl="0" indent="0" algn="l" rtl="0">
              <a:lnSpc>
                <a:spcPct val="100000"/>
              </a:lnSpc>
              <a:spcBef>
                <a:spcPts val="0"/>
              </a:spcBef>
              <a:spcAft>
                <a:spcPts val="0"/>
              </a:spcAft>
              <a:buClr>
                <a:srgbClr val="000000"/>
              </a:buClr>
              <a:buSzPts val="1400"/>
              <a:buFont typeface="Arial"/>
              <a:buNone/>
            </a:pPr>
            <a:endParaRPr sz="1600" b="0" i="0" u="none" strike="noStrike" cap="none">
              <a:solidFill>
                <a:srgbClr val="000000"/>
              </a:solidFill>
              <a:latin typeface="Work Sans"/>
              <a:ea typeface="Work Sans"/>
              <a:cs typeface="Work Sans"/>
              <a:sym typeface="Work Sans"/>
            </a:endParaRPr>
          </a:p>
          <a:p>
            <a:pPr marL="0" marR="0" lvl="0" indent="0" algn="l" rtl="0">
              <a:lnSpc>
                <a:spcPct val="100000"/>
              </a:lnSpc>
              <a:spcBef>
                <a:spcPts val="0"/>
              </a:spcBef>
              <a:spcAft>
                <a:spcPts val="0"/>
              </a:spcAft>
              <a:buClr>
                <a:srgbClr val="000000"/>
              </a:buClr>
              <a:buSzPts val="1400"/>
              <a:buFont typeface="Arial"/>
              <a:buNone/>
            </a:pPr>
            <a:r>
              <a:rPr lang="en-US" sz="2800" b="0" i="0" u="sng" strike="noStrike" cap="none">
                <a:solidFill>
                  <a:srgbClr val="000000"/>
                </a:solidFill>
                <a:latin typeface="Work Sans"/>
                <a:ea typeface="Work Sans"/>
                <a:cs typeface="Work Sans"/>
                <a:sym typeface="Work Sans"/>
              </a:rPr>
              <a:t>opens and enables</a:t>
            </a:r>
            <a:r>
              <a:rPr lang="en-US" sz="2800" b="0" i="0" u="none" strike="noStrike" cap="none">
                <a:solidFill>
                  <a:srgbClr val="000000"/>
                </a:solidFill>
                <a:latin typeface="Work Sans"/>
                <a:ea typeface="Work Sans"/>
                <a:cs typeface="Work Sans"/>
                <a:sym typeface="Work Sans"/>
              </a:rPr>
              <a:t> agents to enter </a:t>
            </a:r>
            <a:endParaRPr sz="2800" b="0" i="0" u="none" strike="noStrike" cap="none">
              <a:solidFill>
                <a:srgbClr val="000000"/>
              </a:solidFill>
              <a:latin typeface="Work Sans"/>
              <a:ea typeface="Work Sans"/>
              <a:cs typeface="Work Sans"/>
              <a:sym typeface="Work Sans"/>
            </a:endParaRPr>
          </a:p>
          <a:p>
            <a:pPr marL="0" marR="0" lvl="0" indent="0" algn="l" rtl="0">
              <a:lnSpc>
                <a:spcPct val="100000"/>
              </a:lnSpc>
              <a:spcBef>
                <a:spcPts val="0"/>
              </a:spcBef>
              <a:spcAft>
                <a:spcPts val="0"/>
              </a:spcAft>
              <a:buClr>
                <a:srgbClr val="000000"/>
              </a:buClr>
              <a:buSzPts val="1400"/>
              <a:buFont typeface="Arial"/>
              <a:buNone/>
            </a:pPr>
            <a:r>
              <a:rPr lang="en-US" sz="2800" b="1" i="0" u="none" strike="noStrike" cap="none">
                <a:solidFill>
                  <a:srgbClr val="000000"/>
                </a:solidFill>
                <a:latin typeface="Work Sans"/>
                <a:ea typeface="Work Sans"/>
                <a:cs typeface="Work Sans"/>
                <a:sym typeface="Work Sans"/>
              </a:rPr>
              <a:t>new businesses driven by digitalization</a:t>
            </a:r>
            <a:endParaRPr sz="2800" b="1" i="0" u="none" strike="noStrike" cap="none">
              <a:solidFill>
                <a:srgbClr val="000000"/>
              </a:solidFill>
              <a:latin typeface="Work Sans"/>
              <a:ea typeface="Work Sans"/>
              <a:cs typeface="Work Sans"/>
              <a:sym typeface="Work Sans"/>
            </a:endParaRPr>
          </a:p>
          <a:p>
            <a:pPr marL="0" marR="0" lvl="0" indent="4572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Work Sans"/>
              <a:ea typeface="Work Sans"/>
              <a:cs typeface="Work Sans"/>
              <a:sym typeface="Work Sans"/>
            </a:endParaRPr>
          </a:p>
          <a:p>
            <a:pPr marL="0" marR="0" lvl="0" indent="457200" algn="l" rtl="0">
              <a:lnSpc>
                <a:spcPct val="100000"/>
              </a:lnSpc>
              <a:spcBef>
                <a:spcPts val="0"/>
              </a:spcBef>
              <a:spcAft>
                <a:spcPts val="0"/>
              </a:spcAft>
              <a:buClr>
                <a:srgbClr val="000000"/>
              </a:buClr>
              <a:buSzPts val="1400"/>
              <a:buFont typeface="Arial"/>
              <a:buNone/>
            </a:pPr>
            <a:endParaRPr sz="800" b="0" i="0" u="none" strike="noStrike" cap="none">
              <a:solidFill>
                <a:srgbClr val="FFFFFF"/>
              </a:solidFill>
              <a:latin typeface="Work Sans"/>
              <a:ea typeface="Work Sans"/>
              <a:cs typeface="Work Sans"/>
              <a:sym typeface="Work Sans"/>
            </a:endParaRPr>
          </a:p>
          <a:p>
            <a:pPr marL="0" marR="0" lvl="0" indent="457200" algn="l" rtl="0">
              <a:lnSpc>
                <a:spcPct val="100000"/>
              </a:lnSpc>
              <a:spcBef>
                <a:spcPts val="0"/>
              </a:spcBef>
              <a:spcAft>
                <a:spcPts val="0"/>
              </a:spcAft>
              <a:buClr>
                <a:srgbClr val="000000"/>
              </a:buClr>
              <a:buSzPts val="1400"/>
              <a:buFont typeface="Arial"/>
              <a:buNone/>
            </a:pPr>
            <a:r>
              <a:rPr lang="en-US" sz="2200" b="0" i="0" u="none" strike="noStrike" cap="none">
                <a:solidFill>
                  <a:srgbClr val="FFFFFF"/>
                </a:solidFill>
                <a:latin typeface="Work Sans"/>
                <a:ea typeface="Work Sans"/>
                <a:cs typeface="Work Sans"/>
                <a:sym typeface="Work Sans"/>
              </a:rPr>
              <a:t>→ </a:t>
            </a:r>
            <a:r>
              <a:rPr lang="en-US" sz="2200" b="1" i="0" u="none" strike="noStrike" cap="none">
                <a:solidFill>
                  <a:srgbClr val="FFFFFF"/>
                </a:solidFill>
                <a:latin typeface="Work Sans"/>
                <a:ea typeface="Work Sans"/>
                <a:cs typeface="Work Sans"/>
                <a:sym typeface="Work Sans"/>
              </a:rPr>
              <a:t>data</a:t>
            </a:r>
            <a:endParaRPr sz="2200" b="0" i="0" u="none" strike="noStrike" cap="none">
              <a:solidFill>
                <a:srgbClr val="FFFFFF"/>
              </a:solidFill>
              <a:latin typeface="Work Sans"/>
              <a:ea typeface="Work Sans"/>
              <a:cs typeface="Work Sans"/>
              <a:sym typeface="Work Sans"/>
            </a:endParaRPr>
          </a:p>
          <a:p>
            <a:pPr marL="0" marR="0" lvl="0" indent="457200" algn="l" rtl="0">
              <a:lnSpc>
                <a:spcPct val="100000"/>
              </a:lnSpc>
              <a:spcBef>
                <a:spcPts val="0"/>
              </a:spcBef>
              <a:spcAft>
                <a:spcPts val="0"/>
              </a:spcAft>
              <a:buClr>
                <a:srgbClr val="000000"/>
              </a:buClr>
              <a:buSzPts val="1400"/>
              <a:buFont typeface="Arial"/>
              <a:buNone/>
            </a:pPr>
            <a:r>
              <a:rPr lang="en-US" sz="2200" b="0" i="0" u="none" strike="noStrike" cap="none">
                <a:solidFill>
                  <a:srgbClr val="FFFFFF"/>
                </a:solidFill>
                <a:latin typeface="Work Sans"/>
                <a:ea typeface="Work Sans"/>
                <a:cs typeface="Work Sans"/>
                <a:sym typeface="Work Sans"/>
              </a:rPr>
              <a:t>→ </a:t>
            </a:r>
            <a:r>
              <a:rPr lang="en-US" sz="2200" b="1" i="0" u="none" strike="noStrike" cap="none">
                <a:solidFill>
                  <a:srgbClr val="FFFFFF"/>
                </a:solidFill>
                <a:latin typeface="Work Sans"/>
                <a:ea typeface="Work Sans"/>
                <a:cs typeface="Work Sans"/>
                <a:sym typeface="Work Sans"/>
              </a:rPr>
              <a:t>hosting</a:t>
            </a:r>
            <a:r>
              <a:rPr lang="en-US" sz="2200" b="0" i="0" u="none" strike="noStrike" cap="none">
                <a:solidFill>
                  <a:srgbClr val="FFFFFF"/>
                </a:solidFill>
                <a:latin typeface="Work Sans"/>
                <a:ea typeface="Work Sans"/>
                <a:cs typeface="Work Sans"/>
                <a:sym typeface="Work Sans"/>
              </a:rPr>
              <a:t> | cloud airBnB</a:t>
            </a:r>
            <a:endParaRPr sz="2200" b="0" i="0" u="none" strike="noStrike" cap="none">
              <a:solidFill>
                <a:srgbClr val="FFFFFF"/>
              </a:solidFill>
              <a:latin typeface="Work Sans"/>
              <a:ea typeface="Work Sans"/>
              <a:cs typeface="Work Sans"/>
              <a:sym typeface="Work Sans"/>
            </a:endParaRPr>
          </a:p>
          <a:p>
            <a:pPr marL="0" marR="0" lvl="0" indent="457200" algn="l" rtl="0">
              <a:lnSpc>
                <a:spcPct val="100000"/>
              </a:lnSpc>
              <a:spcBef>
                <a:spcPts val="0"/>
              </a:spcBef>
              <a:spcAft>
                <a:spcPts val="0"/>
              </a:spcAft>
              <a:buClr>
                <a:srgbClr val="000000"/>
              </a:buClr>
              <a:buSzPts val="1400"/>
              <a:buFont typeface="Arial"/>
              <a:buNone/>
            </a:pPr>
            <a:r>
              <a:rPr lang="en-US" sz="2200" b="0" i="0" u="none" strike="noStrike" cap="none">
                <a:solidFill>
                  <a:srgbClr val="FFFFFF"/>
                </a:solidFill>
                <a:latin typeface="Work Sans"/>
                <a:ea typeface="Work Sans"/>
                <a:cs typeface="Work Sans"/>
                <a:sym typeface="Work Sans"/>
              </a:rPr>
              <a:t>→ </a:t>
            </a:r>
            <a:r>
              <a:rPr lang="en-US" sz="2200" b="1" i="0" u="none" strike="noStrike" cap="none">
                <a:solidFill>
                  <a:srgbClr val="FFFFFF"/>
                </a:solidFill>
                <a:latin typeface="Work Sans"/>
                <a:ea typeface="Work Sans"/>
                <a:cs typeface="Work Sans"/>
                <a:sym typeface="Work Sans"/>
              </a:rPr>
              <a:t>funding</a:t>
            </a:r>
            <a:r>
              <a:rPr lang="en-US" sz="2200" b="0" i="0" u="none" strike="noStrike" cap="none">
                <a:solidFill>
                  <a:srgbClr val="FFFFFF"/>
                </a:solidFill>
                <a:latin typeface="Work Sans"/>
                <a:ea typeface="Work Sans"/>
                <a:cs typeface="Work Sans"/>
                <a:sym typeface="Work Sans"/>
              </a:rPr>
              <a:t> | new crypto interactions</a:t>
            </a:r>
            <a:endParaRPr sz="2200" b="0" i="0" u="none" strike="noStrike" cap="none">
              <a:solidFill>
                <a:srgbClr val="FFFFFF"/>
              </a:solidFill>
              <a:latin typeface="Work Sans"/>
              <a:ea typeface="Work Sans"/>
              <a:cs typeface="Work Sans"/>
              <a:sym typeface="Work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Work Sans"/>
              <a:ea typeface="Work Sans"/>
              <a:cs typeface="Work Sans"/>
              <a:sym typeface="Work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Work Sans"/>
              <a:ea typeface="Work Sans"/>
              <a:cs typeface="Work Sans"/>
              <a:sym typeface="Work Sans"/>
            </a:endParaRPr>
          </a:p>
        </p:txBody>
      </p:sp>
      <p:sp>
        <p:nvSpPr>
          <p:cNvPr id="961" name="Google Shape;961;p89"/>
          <p:cNvSpPr txBox="1"/>
          <p:nvPr/>
        </p:nvSpPr>
        <p:spPr>
          <a:xfrm>
            <a:off x="353125" y="4645150"/>
            <a:ext cx="22908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962" name="Google Shape;962;p89"/>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90"/>
          <p:cNvSpPr/>
          <p:nvPr/>
        </p:nvSpPr>
        <p:spPr>
          <a:xfrm>
            <a:off x="-5600" y="979725"/>
            <a:ext cx="9144000" cy="889200"/>
          </a:xfrm>
          <a:prstGeom prst="rect">
            <a:avLst/>
          </a:prstGeom>
          <a:solidFill>
            <a:srgbClr val="3C78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8" name="Google Shape;968;p90"/>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54</a:t>
            </a:fld>
            <a:endParaRPr/>
          </a:p>
        </p:txBody>
      </p:sp>
      <p:sp>
        <p:nvSpPr>
          <p:cNvPr id="969" name="Google Shape;969;p90"/>
          <p:cNvSpPr txBox="1"/>
          <p:nvPr/>
        </p:nvSpPr>
        <p:spPr>
          <a:xfrm>
            <a:off x="1800925" y="4645152"/>
            <a:ext cx="2021700" cy="43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970" name="Google Shape;970;p90"/>
          <p:cNvSpPr txBox="1">
            <a:spLocks noGrp="1"/>
          </p:cNvSpPr>
          <p:nvPr>
            <p:ph type="title"/>
          </p:nvPr>
        </p:nvSpPr>
        <p:spPr>
          <a:xfrm>
            <a:off x="311700" y="219900"/>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600" b="1">
                <a:solidFill>
                  <a:srgbClr val="000000"/>
                </a:solidFill>
                <a:latin typeface="Roboto"/>
                <a:ea typeface="Roboto"/>
                <a:cs typeface="Roboto"/>
                <a:sym typeface="Roboto"/>
              </a:rPr>
              <a:t>our difference</a:t>
            </a:r>
            <a:endParaRPr sz="3600" b="1">
              <a:solidFill>
                <a:srgbClr val="000000"/>
              </a:solidFill>
              <a:latin typeface="Roboto"/>
              <a:ea typeface="Roboto"/>
              <a:cs typeface="Roboto"/>
              <a:sym typeface="Roboto"/>
            </a:endParaRPr>
          </a:p>
        </p:txBody>
      </p:sp>
      <p:sp>
        <p:nvSpPr>
          <p:cNvPr id="971" name="Google Shape;971;p90"/>
          <p:cNvSpPr txBox="1"/>
          <p:nvPr/>
        </p:nvSpPr>
        <p:spPr>
          <a:xfrm>
            <a:off x="353125" y="4645150"/>
            <a:ext cx="22908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972" name="Google Shape;972;p90"/>
          <p:cNvSpPr txBox="1"/>
          <p:nvPr/>
        </p:nvSpPr>
        <p:spPr>
          <a:xfrm flipH="1">
            <a:off x="172300" y="1036175"/>
            <a:ext cx="8871900" cy="249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200" b="0" i="0" u="none" strike="noStrike" cap="none">
                <a:solidFill>
                  <a:schemeClr val="lt1"/>
                </a:solidFill>
                <a:latin typeface="Work Sans"/>
                <a:ea typeface="Work Sans"/>
                <a:cs typeface="Work Sans"/>
                <a:sym typeface="Work Sans"/>
              </a:rPr>
              <a:t>new crypto interactions </a:t>
            </a:r>
            <a:r>
              <a:rPr lang="en-US" sz="2200" b="0" i="0" u="none" strike="noStrike" cap="none">
                <a:solidFill>
                  <a:srgbClr val="FFFFFF"/>
                </a:solidFill>
                <a:latin typeface="Roboto"/>
                <a:ea typeface="Roboto"/>
                <a:cs typeface="Roboto"/>
                <a:sym typeface="Roboto"/>
              </a:rPr>
              <a:t>| </a:t>
            </a:r>
            <a:r>
              <a:rPr lang="en-US" sz="2200" b="1" i="0" u="none" strike="noStrike" cap="none">
                <a:solidFill>
                  <a:schemeClr val="lt1"/>
                </a:solidFill>
                <a:latin typeface="Work Sans"/>
                <a:ea typeface="Work Sans"/>
                <a:cs typeface="Work Sans"/>
                <a:sym typeface="Work Sans"/>
              </a:rPr>
              <a:t>open</a:t>
            </a:r>
            <a:r>
              <a:rPr lang="en-US" sz="2200" b="0" i="0" u="none" strike="noStrike" cap="none">
                <a:solidFill>
                  <a:schemeClr val="lt1"/>
                </a:solidFill>
                <a:latin typeface="Work Sans"/>
                <a:ea typeface="Work Sans"/>
                <a:cs typeface="Work Sans"/>
                <a:sym typeface="Work Sans"/>
              </a:rPr>
              <a:t> </a:t>
            </a:r>
            <a:r>
              <a:rPr lang="en-US" sz="2200" b="1" i="0" u="none" strike="noStrike" cap="none">
                <a:solidFill>
                  <a:schemeClr val="lt1"/>
                </a:solidFill>
                <a:latin typeface="Roboto"/>
                <a:ea typeface="Roboto"/>
                <a:cs typeface="Roboto"/>
                <a:sym typeface="Roboto"/>
              </a:rPr>
              <a:t>funding </a:t>
            </a:r>
            <a:endParaRPr sz="2200" b="0"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US" sz="2200" b="1" i="0" u="none" strike="noStrike" cap="none">
                <a:solidFill>
                  <a:srgbClr val="FFFFFF"/>
                </a:solidFill>
                <a:latin typeface="Roboto"/>
                <a:ea typeface="Roboto"/>
                <a:cs typeface="Roboto"/>
                <a:sym typeface="Roboto"/>
              </a:rPr>
              <a:t>vs</a:t>
            </a:r>
            <a:endParaRPr sz="2200" b="1"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endParaRPr sz="800" b="1"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US" sz="2200" b="1" i="0" u="none" strike="noStrike" cap="none">
                <a:solidFill>
                  <a:srgbClr val="000000"/>
                </a:solidFill>
                <a:latin typeface="Roboto"/>
                <a:ea typeface="Roboto"/>
                <a:cs typeface="Roboto"/>
                <a:sym typeface="Roboto"/>
              </a:rPr>
              <a:t>just spending</a:t>
            </a:r>
            <a:endParaRPr sz="22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973" name="Google Shape;973;p90"/>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91"/>
          <p:cNvSpPr/>
          <p:nvPr/>
        </p:nvSpPr>
        <p:spPr>
          <a:xfrm>
            <a:off x="-5600" y="979725"/>
            <a:ext cx="9144000" cy="889200"/>
          </a:xfrm>
          <a:prstGeom prst="rect">
            <a:avLst/>
          </a:prstGeom>
          <a:solidFill>
            <a:srgbClr val="3C78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9" name="Google Shape;979;p91"/>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55</a:t>
            </a:fld>
            <a:endParaRPr/>
          </a:p>
        </p:txBody>
      </p:sp>
      <p:sp>
        <p:nvSpPr>
          <p:cNvPr id="980" name="Google Shape;980;p91"/>
          <p:cNvSpPr txBox="1"/>
          <p:nvPr/>
        </p:nvSpPr>
        <p:spPr>
          <a:xfrm>
            <a:off x="1800925" y="4645152"/>
            <a:ext cx="2021700" cy="43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981" name="Google Shape;981;p91"/>
          <p:cNvSpPr txBox="1">
            <a:spLocks noGrp="1"/>
          </p:cNvSpPr>
          <p:nvPr>
            <p:ph type="title"/>
          </p:nvPr>
        </p:nvSpPr>
        <p:spPr>
          <a:xfrm>
            <a:off x="311700" y="219900"/>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600" b="1">
                <a:solidFill>
                  <a:srgbClr val="000000"/>
                </a:solidFill>
                <a:latin typeface="Roboto"/>
                <a:ea typeface="Roboto"/>
                <a:cs typeface="Roboto"/>
                <a:sym typeface="Roboto"/>
              </a:rPr>
              <a:t>our difference</a:t>
            </a:r>
            <a:endParaRPr sz="3600" b="1">
              <a:solidFill>
                <a:srgbClr val="000000"/>
              </a:solidFill>
              <a:latin typeface="Roboto"/>
              <a:ea typeface="Roboto"/>
              <a:cs typeface="Roboto"/>
              <a:sym typeface="Roboto"/>
            </a:endParaRPr>
          </a:p>
        </p:txBody>
      </p:sp>
      <p:sp>
        <p:nvSpPr>
          <p:cNvPr id="982" name="Google Shape;982;p91"/>
          <p:cNvSpPr txBox="1"/>
          <p:nvPr/>
        </p:nvSpPr>
        <p:spPr>
          <a:xfrm>
            <a:off x="353125" y="4645150"/>
            <a:ext cx="22908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983" name="Google Shape;983;p91"/>
          <p:cNvSpPr txBox="1"/>
          <p:nvPr/>
        </p:nvSpPr>
        <p:spPr>
          <a:xfrm flipH="1">
            <a:off x="172300" y="1036175"/>
            <a:ext cx="8871900" cy="249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sz="2200" b="0" i="0" u="none" strike="noStrike" cap="none">
                <a:solidFill>
                  <a:schemeClr val="lt1"/>
                </a:solidFill>
                <a:latin typeface="Work Sans"/>
                <a:ea typeface="Work Sans"/>
                <a:cs typeface="Work Sans"/>
                <a:sym typeface="Work Sans"/>
              </a:rPr>
              <a:t>new crypto interactions </a:t>
            </a:r>
            <a:r>
              <a:rPr lang="en-US" sz="2200" b="0" i="0" u="none" strike="noStrike" cap="none">
                <a:solidFill>
                  <a:schemeClr val="lt1"/>
                </a:solidFill>
                <a:latin typeface="Roboto"/>
                <a:ea typeface="Roboto"/>
                <a:cs typeface="Roboto"/>
                <a:sym typeface="Roboto"/>
              </a:rPr>
              <a:t>| </a:t>
            </a:r>
            <a:r>
              <a:rPr lang="en-US" sz="2200" b="1" i="0" u="none" strike="noStrike" cap="none">
                <a:solidFill>
                  <a:schemeClr val="lt1"/>
                </a:solidFill>
                <a:latin typeface="Work Sans"/>
                <a:ea typeface="Work Sans"/>
                <a:cs typeface="Work Sans"/>
                <a:sym typeface="Work Sans"/>
              </a:rPr>
              <a:t>open</a:t>
            </a:r>
            <a:r>
              <a:rPr lang="en-US" sz="2200" b="0" i="0" u="none" strike="noStrike" cap="none">
                <a:solidFill>
                  <a:schemeClr val="lt1"/>
                </a:solidFill>
                <a:latin typeface="Work Sans"/>
                <a:ea typeface="Work Sans"/>
                <a:cs typeface="Work Sans"/>
                <a:sym typeface="Work Sans"/>
              </a:rPr>
              <a:t> </a:t>
            </a:r>
            <a:r>
              <a:rPr lang="en-US" sz="2200" b="1" i="0" u="none" strike="noStrike" cap="none">
                <a:solidFill>
                  <a:schemeClr val="lt1"/>
                </a:solidFill>
                <a:latin typeface="Roboto"/>
                <a:ea typeface="Roboto"/>
                <a:cs typeface="Roboto"/>
                <a:sym typeface="Roboto"/>
              </a:rPr>
              <a:t>funding </a:t>
            </a:r>
            <a:endParaRPr sz="2200" b="0"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US" sz="2200" b="1" i="0" u="none" strike="noStrike" cap="none">
                <a:solidFill>
                  <a:srgbClr val="FFFFFF"/>
                </a:solidFill>
                <a:latin typeface="Roboto"/>
                <a:ea typeface="Roboto"/>
                <a:cs typeface="Roboto"/>
                <a:sym typeface="Roboto"/>
              </a:rPr>
              <a:t>vs</a:t>
            </a:r>
            <a:endParaRPr sz="2200" b="1"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endParaRPr sz="800" b="1"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US" sz="2200" b="1" i="0" u="none" strike="noStrike" cap="none">
                <a:solidFill>
                  <a:srgbClr val="000000"/>
                </a:solidFill>
                <a:latin typeface="Roboto"/>
                <a:ea typeface="Roboto"/>
                <a:cs typeface="Roboto"/>
                <a:sym typeface="Roboto"/>
              </a:rPr>
              <a:t>just spending</a:t>
            </a:r>
            <a:endParaRPr sz="22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pic>
        <p:nvPicPr>
          <p:cNvPr id="984" name="Google Shape;984;p91"/>
          <p:cNvPicPr preferRelativeResize="0"/>
          <p:nvPr/>
        </p:nvPicPr>
        <p:blipFill rotWithShape="1">
          <a:blip r:embed="rId3">
            <a:alphaModFix/>
          </a:blip>
          <a:srcRect l="23633" t="15409" r="28045" b="40702"/>
          <a:stretch/>
        </p:blipFill>
        <p:spPr>
          <a:xfrm>
            <a:off x="2861600" y="2425450"/>
            <a:ext cx="3675699" cy="2086800"/>
          </a:xfrm>
          <a:prstGeom prst="rect">
            <a:avLst/>
          </a:prstGeom>
          <a:noFill/>
          <a:ln>
            <a:noFill/>
          </a:ln>
        </p:spPr>
      </p:pic>
      <p:sp>
        <p:nvSpPr>
          <p:cNvPr id="985" name="Google Shape;985;p91"/>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p92"/>
          <p:cNvSpPr txBox="1"/>
          <p:nvPr/>
        </p:nvSpPr>
        <p:spPr>
          <a:xfrm>
            <a:off x="353125" y="4645150"/>
            <a:ext cx="22908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991" name="Google Shape;991;p92"/>
          <p:cNvSpPr/>
          <p:nvPr/>
        </p:nvSpPr>
        <p:spPr>
          <a:xfrm>
            <a:off x="-5600" y="979725"/>
            <a:ext cx="9144000" cy="889200"/>
          </a:xfrm>
          <a:prstGeom prst="rect">
            <a:avLst/>
          </a:prstGeom>
          <a:solidFill>
            <a:srgbClr val="3C78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2" name="Google Shape;992;p92"/>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56</a:t>
            </a:fld>
            <a:endParaRPr/>
          </a:p>
        </p:txBody>
      </p:sp>
      <p:sp>
        <p:nvSpPr>
          <p:cNvPr id="993" name="Google Shape;993;p92"/>
          <p:cNvSpPr txBox="1">
            <a:spLocks noGrp="1"/>
          </p:cNvSpPr>
          <p:nvPr>
            <p:ph type="title"/>
          </p:nvPr>
        </p:nvSpPr>
        <p:spPr>
          <a:xfrm>
            <a:off x="311700" y="219900"/>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600" b="1">
                <a:solidFill>
                  <a:srgbClr val="000000"/>
                </a:solidFill>
                <a:latin typeface="Roboto"/>
                <a:ea typeface="Roboto"/>
                <a:cs typeface="Roboto"/>
                <a:sym typeface="Roboto"/>
              </a:rPr>
              <a:t>our difference</a:t>
            </a:r>
            <a:endParaRPr sz="3600" b="1">
              <a:solidFill>
                <a:srgbClr val="000000"/>
              </a:solidFill>
              <a:latin typeface="Roboto"/>
              <a:ea typeface="Roboto"/>
              <a:cs typeface="Roboto"/>
              <a:sym typeface="Roboto"/>
            </a:endParaRPr>
          </a:p>
        </p:txBody>
      </p:sp>
      <p:sp>
        <p:nvSpPr>
          <p:cNvPr id="994" name="Google Shape;994;p92"/>
          <p:cNvSpPr txBox="1"/>
          <p:nvPr/>
        </p:nvSpPr>
        <p:spPr>
          <a:xfrm flipH="1">
            <a:off x="172300" y="1036175"/>
            <a:ext cx="8871900" cy="249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sz="2200" b="0" i="0" u="none" strike="noStrike" cap="none">
                <a:solidFill>
                  <a:schemeClr val="lt1"/>
                </a:solidFill>
                <a:latin typeface="Work Sans"/>
                <a:ea typeface="Work Sans"/>
                <a:cs typeface="Work Sans"/>
                <a:sym typeface="Work Sans"/>
              </a:rPr>
              <a:t>new crypto interactions </a:t>
            </a:r>
            <a:r>
              <a:rPr lang="en-US" sz="2200" b="0" i="0" u="none" strike="noStrike" cap="none">
                <a:solidFill>
                  <a:schemeClr val="lt1"/>
                </a:solidFill>
                <a:latin typeface="Roboto"/>
                <a:ea typeface="Roboto"/>
                <a:cs typeface="Roboto"/>
                <a:sym typeface="Roboto"/>
              </a:rPr>
              <a:t>| </a:t>
            </a:r>
            <a:r>
              <a:rPr lang="en-US" sz="2200" b="1" i="0" u="none" strike="noStrike" cap="none">
                <a:solidFill>
                  <a:schemeClr val="lt1"/>
                </a:solidFill>
                <a:latin typeface="Work Sans"/>
                <a:ea typeface="Work Sans"/>
                <a:cs typeface="Work Sans"/>
                <a:sym typeface="Work Sans"/>
              </a:rPr>
              <a:t>open</a:t>
            </a:r>
            <a:r>
              <a:rPr lang="en-US" sz="2200" b="0" i="0" u="none" strike="noStrike" cap="none">
                <a:solidFill>
                  <a:schemeClr val="lt1"/>
                </a:solidFill>
                <a:latin typeface="Work Sans"/>
                <a:ea typeface="Work Sans"/>
                <a:cs typeface="Work Sans"/>
                <a:sym typeface="Work Sans"/>
              </a:rPr>
              <a:t> </a:t>
            </a:r>
            <a:r>
              <a:rPr lang="en-US" sz="2200" b="1" i="0" u="none" strike="noStrike" cap="none">
                <a:solidFill>
                  <a:schemeClr val="lt1"/>
                </a:solidFill>
                <a:latin typeface="Roboto"/>
                <a:ea typeface="Roboto"/>
                <a:cs typeface="Roboto"/>
                <a:sym typeface="Roboto"/>
              </a:rPr>
              <a:t>funding </a:t>
            </a:r>
            <a:endParaRPr sz="2200" b="0"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US" sz="2200" b="1" i="0" u="none" strike="noStrike" cap="none">
                <a:solidFill>
                  <a:srgbClr val="FFFFFF"/>
                </a:solidFill>
                <a:latin typeface="Roboto"/>
                <a:ea typeface="Roboto"/>
                <a:cs typeface="Roboto"/>
                <a:sym typeface="Roboto"/>
              </a:rPr>
              <a:t>vs</a:t>
            </a:r>
            <a:endParaRPr sz="2200" b="1"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endParaRPr sz="8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US" sz="2200" b="1" i="0" u="none" strike="noStrike" cap="none">
                <a:solidFill>
                  <a:srgbClr val="000000"/>
                </a:solidFill>
                <a:latin typeface="Roboto"/>
                <a:ea typeface="Roboto"/>
                <a:cs typeface="Roboto"/>
                <a:sym typeface="Roboto"/>
              </a:rPr>
              <a:t>just spending</a:t>
            </a:r>
            <a:endParaRPr sz="22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pic>
        <p:nvPicPr>
          <p:cNvPr id="995" name="Google Shape;995;p92"/>
          <p:cNvPicPr preferRelativeResize="0"/>
          <p:nvPr/>
        </p:nvPicPr>
        <p:blipFill rotWithShape="1">
          <a:blip r:embed="rId3">
            <a:alphaModFix/>
          </a:blip>
          <a:srcRect l="5679" t="44542" r="48737" b="36223"/>
          <a:stretch/>
        </p:blipFill>
        <p:spPr>
          <a:xfrm>
            <a:off x="3665675" y="2661892"/>
            <a:ext cx="5472726" cy="1443258"/>
          </a:xfrm>
          <a:prstGeom prst="rect">
            <a:avLst/>
          </a:prstGeom>
          <a:noFill/>
          <a:ln>
            <a:noFill/>
          </a:ln>
        </p:spPr>
      </p:pic>
      <p:pic>
        <p:nvPicPr>
          <p:cNvPr id="996" name="Google Shape;996;p92"/>
          <p:cNvPicPr preferRelativeResize="0"/>
          <p:nvPr/>
        </p:nvPicPr>
        <p:blipFill rotWithShape="1">
          <a:blip r:embed="rId4">
            <a:alphaModFix/>
          </a:blip>
          <a:srcRect l="23631" t="15410" r="27794" b="40772"/>
          <a:stretch/>
        </p:blipFill>
        <p:spPr>
          <a:xfrm>
            <a:off x="401325" y="2459150"/>
            <a:ext cx="3211600" cy="1810700"/>
          </a:xfrm>
          <a:prstGeom prst="rect">
            <a:avLst/>
          </a:prstGeom>
          <a:noFill/>
          <a:ln>
            <a:noFill/>
          </a:ln>
        </p:spPr>
      </p:pic>
      <p:sp>
        <p:nvSpPr>
          <p:cNvPr id="997" name="Google Shape;997;p92"/>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93"/>
          <p:cNvSpPr/>
          <p:nvPr/>
        </p:nvSpPr>
        <p:spPr>
          <a:xfrm>
            <a:off x="-5600" y="1817925"/>
            <a:ext cx="9144000" cy="1368000"/>
          </a:xfrm>
          <a:prstGeom prst="rect">
            <a:avLst/>
          </a:prstGeom>
          <a:solidFill>
            <a:srgbClr val="3C78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3" name="Google Shape;1003;p93"/>
          <p:cNvSpPr txBox="1">
            <a:spLocks noGrp="1"/>
          </p:cNvSpPr>
          <p:nvPr>
            <p:ph type="sldNum" idx="12"/>
          </p:nvPr>
        </p:nvSpPr>
        <p:spPr>
          <a:xfrm>
            <a:off x="8283650" y="45276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57</a:t>
            </a:fld>
            <a:endParaRPr/>
          </a:p>
        </p:txBody>
      </p:sp>
      <p:sp>
        <p:nvSpPr>
          <p:cNvPr id="1004" name="Google Shape;1004;p93"/>
          <p:cNvSpPr txBox="1"/>
          <p:nvPr/>
        </p:nvSpPr>
        <p:spPr>
          <a:xfrm>
            <a:off x="1800925" y="4645152"/>
            <a:ext cx="2021700" cy="43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1005" name="Google Shape;1005;p93"/>
          <p:cNvSpPr txBox="1"/>
          <p:nvPr/>
        </p:nvSpPr>
        <p:spPr>
          <a:xfrm>
            <a:off x="353125" y="4645150"/>
            <a:ext cx="22908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pic>
        <p:nvPicPr>
          <p:cNvPr id="1006" name="Google Shape;1006;p93"/>
          <p:cNvPicPr preferRelativeResize="0"/>
          <p:nvPr/>
        </p:nvPicPr>
        <p:blipFill rotWithShape="1">
          <a:blip r:embed="rId3">
            <a:alphaModFix/>
          </a:blip>
          <a:srcRect l="13789" t="50812" r="18183" b="38051"/>
          <a:stretch/>
        </p:blipFill>
        <p:spPr>
          <a:xfrm>
            <a:off x="198425" y="2048700"/>
            <a:ext cx="8735949" cy="893700"/>
          </a:xfrm>
          <a:prstGeom prst="rect">
            <a:avLst/>
          </a:prstGeom>
          <a:noFill/>
          <a:ln>
            <a:noFill/>
          </a:ln>
        </p:spPr>
      </p:pic>
      <p:sp>
        <p:nvSpPr>
          <p:cNvPr id="1007" name="Google Shape;1007;p93"/>
          <p:cNvSpPr txBox="1">
            <a:spLocks noGrp="1"/>
          </p:cNvSpPr>
          <p:nvPr>
            <p:ph type="title"/>
          </p:nvPr>
        </p:nvSpPr>
        <p:spPr>
          <a:xfrm>
            <a:off x="311700" y="219900"/>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600" b="1">
                <a:solidFill>
                  <a:srgbClr val="000000"/>
                </a:solidFill>
                <a:latin typeface="Roboto"/>
                <a:ea typeface="Roboto"/>
                <a:cs typeface="Roboto"/>
                <a:sym typeface="Roboto"/>
              </a:rPr>
              <a:t>our difference</a:t>
            </a:r>
            <a:endParaRPr sz="3600" b="1">
              <a:solidFill>
                <a:srgbClr val="000000"/>
              </a:solidFill>
              <a:latin typeface="Roboto"/>
              <a:ea typeface="Roboto"/>
              <a:cs typeface="Roboto"/>
              <a:sym typeface="Roboto"/>
            </a:endParaRPr>
          </a:p>
        </p:txBody>
      </p:sp>
      <p:sp>
        <p:nvSpPr>
          <p:cNvPr id="1008" name="Google Shape;1008;p93"/>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
        <p:nvSpPr>
          <p:cNvPr id="1009" name="Google Shape;1009;p93"/>
          <p:cNvSpPr/>
          <p:nvPr/>
        </p:nvSpPr>
        <p:spPr>
          <a:xfrm>
            <a:off x="-5600" y="3888850"/>
            <a:ext cx="9144000" cy="497700"/>
          </a:xfrm>
          <a:prstGeom prst="rect">
            <a:avLst/>
          </a:prstGeom>
          <a:solidFill>
            <a:srgbClr val="3C78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0" name="Google Shape;1010;p93"/>
          <p:cNvSpPr txBox="1"/>
          <p:nvPr/>
        </p:nvSpPr>
        <p:spPr>
          <a:xfrm>
            <a:off x="490000" y="3888850"/>
            <a:ext cx="81528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FFFFFF"/>
                </a:solidFill>
                <a:latin typeface="Roboto"/>
                <a:ea typeface="Roboto"/>
                <a:cs typeface="Roboto"/>
                <a:sym typeface="Roboto"/>
              </a:rPr>
              <a:t>with zero transparency | control | access to make business</a:t>
            </a:r>
            <a:endParaRPr sz="1400" b="0" i="0" u="none" strike="noStrike" cap="none">
              <a:solidFill>
                <a:srgbClr val="FFFFFF"/>
              </a:solidFill>
              <a:latin typeface="Roboto"/>
              <a:ea typeface="Roboto"/>
              <a:cs typeface="Roboto"/>
              <a:sym typeface="Roboto"/>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94"/>
          <p:cNvSpPr txBox="1"/>
          <p:nvPr/>
        </p:nvSpPr>
        <p:spPr>
          <a:xfrm>
            <a:off x="6270250" y="4142025"/>
            <a:ext cx="2873700" cy="431700"/>
          </a:xfrm>
          <a:prstGeom prst="rect">
            <a:avLst/>
          </a:prstGeom>
          <a:solidFill>
            <a:srgbClr val="6D9EEB"/>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Work Sans"/>
                <a:ea typeface="Work Sans"/>
                <a:cs typeface="Work Sans"/>
                <a:sym typeface="Work Sans"/>
              </a:rPr>
              <a:t>recursivity thru projects</a:t>
            </a:r>
            <a:endParaRPr sz="1400" b="1" i="0" u="none" strike="noStrike" cap="none">
              <a:solidFill>
                <a:srgbClr val="FFFFFF"/>
              </a:solidFill>
              <a:latin typeface="Work Sans"/>
              <a:ea typeface="Work Sans"/>
              <a:cs typeface="Work Sans"/>
              <a:sym typeface="Work Sans"/>
            </a:endParaRPr>
          </a:p>
        </p:txBody>
      </p:sp>
      <p:sp>
        <p:nvSpPr>
          <p:cNvPr id="1016" name="Google Shape;1016;p94"/>
          <p:cNvSpPr/>
          <p:nvPr/>
        </p:nvSpPr>
        <p:spPr>
          <a:xfrm>
            <a:off x="3502152" y="1078992"/>
            <a:ext cx="1888800" cy="1961100"/>
          </a:xfrm>
          <a:prstGeom prst="ellipse">
            <a:avLst/>
          </a:prstGeom>
          <a:solidFill>
            <a:schemeClr val="lt2"/>
          </a:solidFill>
          <a:ln w="114300"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674EA7"/>
              </a:solidFill>
              <a:latin typeface="Arial"/>
              <a:ea typeface="Arial"/>
              <a:cs typeface="Arial"/>
              <a:sym typeface="Arial"/>
            </a:endParaRPr>
          </a:p>
        </p:txBody>
      </p:sp>
      <p:sp>
        <p:nvSpPr>
          <p:cNvPr id="1017" name="Google Shape;1017;p94"/>
          <p:cNvSpPr/>
          <p:nvPr/>
        </p:nvSpPr>
        <p:spPr>
          <a:xfrm>
            <a:off x="3593592" y="1188720"/>
            <a:ext cx="1698600" cy="1752900"/>
          </a:xfrm>
          <a:prstGeom prst="ellipse">
            <a:avLst/>
          </a:prstGeom>
          <a:solidFill>
            <a:schemeClr val="lt2"/>
          </a:solidFill>
          <a:ln w="114300"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674EA7"/>
              </a:solidFill>
              <a:latin typeface="Arial"/>
              <a:ea typeface="Arial"/>
              <a:cs typeface="Arial"/>
              <a:sym typeface="Arial"/>
            </a:endParaRPr>
          </a:p>
        </p:txBody>
      </p:sp>
      <p:sp>
        <p:nvSpPr>
          <p:cNvPr id="1018" name="Google Shape;1018;p94"/>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58</a:t>
            </a:fld>
            <a:endParaRPr/>
          </a:p>
        </p:txBody>
      </p:sp>
      <p:sp>
        <p:nvSpPr>
          <p:cNvPr id="1019" name="Google Shape;1019;p94"/>
          <p:cNvSpPr txBox="1"/>
          <p:nvPr/>
        </p:nvSpPr>
        <p:spPr>
          <a:xfrm>
            <a:off x="1800925" y="4645152"/>
            <a:ext cx="2021700" cy="43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1020" name="Google Shape;1020;p94"/>
          <p:cNvSpPr txBox="1"/>
          <p:nvPr/>
        </p:nvSpPr>
        <p:spPr>
          <a:xfrm>
            <a:off x="0" y="141300"/>
            <a:ext cx="9144000" cy="5871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3200" b="1" i="0" u="none" strike="noStrike" cap="none">
                <a:solidFill>
                  <a:srgbClr val="FFFFFF"/>
                </a:solidFill>
                <a:latin typeface="Work Sans"/>
                <a:ea typeface="Work Sans"/>
                <a:cs typeface="Work Sans"/>
                <a:sym typeface="Work Sans"/>
              </a:rPr>
              <a:t>   ownership &amp; interoperability, by nature</a:t>
            </a:r>
            <a:endParaRPr sz="3200" b="1" i="0" u="none" strike="noStrike" cap="none">
              <a:solidFill>
                <a:srgbClr val="FFFFFF"/>
              </a:solidFill>
              <a:latin typeface="Work Sans"/>
              <a:ea typeface="Work Sans"/>
              <a:cs typeface="Work Sans"/>
              <a:sym typeface="Work Sans"/>
            </a:endParaRPr>
          </a:p>
        </p:txBody>
      </p:sp>
      <p:sp>
        <p:nvSpPr>
          <p:cNvPr id="1021" name="Google Shape;1021;p94"/>
          <p:cNvSpPr txBox="1"/>
          <p:nvPr/>
        </p:nvSpPr>
        <p:spPr>
          <a:xfrm>
            <a:off x="353125" y="4645150"/>
            <a:ext cx="22908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a:t>
            </a:r>
            <a:endParaRPr sz="900" b="0" i="0" u="none" strike="noStrike" cap="none">
              <a:solidFill>
                <a:schemeClr val="dk1"/>
              </a:solidFill>
              <a:latin typeface="Roboto"/>
              <a:ea typeface="Roboto"/>
              <a:cs typeface="Roboto"/>
              <a:sym typeface="Roboto"/>
            </a:endParaRPr>
          </a:p>
        </p:txBody>
      </p:sp>
      <p:sp>
        <p:nvSpPr>
          <p:cNvPr id="1022" name="Google Shape;1022;p94"/>
          <p:cNvSpPr txBox="1"/>
          <p:nvPr/>
        </p:nvSpPr>
        <p:spPr>
          <a:xfrm>
            <a:off x="6523700" y="4505950"/>
            <a:ext cx="1114800" cy="29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Work Sans"/>
                <a:ea typeface="Work Sans"/>
                <a:cs typeface="Work Sans"/>
                <a:sym typeface="Work Sans"/>
              </a:rPr>
              <a:t>seeds?</a:t>
            </a:r>
            <a:endParaRPr sz="1400" b="1" i="0" u="none" strike="noStrike" cap="none">
              <a:solidFill>
                <a:srgbClr val="1155CC"/>
              </a:solidFill>
              <a:highlight>
                <a:srgbClr val="1155CC"/>
              </a:highlight>
              <a:latin typeface="Work Sans"/>
              <a:ea typeface="Work Sans"/>
              <a:cs typeface="Work Sans"/>
              <a:sym typeface="Work Sans"/>
            </a:endParaRPr>
          </a:p>
        </p:txBody>
      </p:sp>
      <p:sp>
        <p:nvSpPr>
          <p:cNvPr id="1023" name="Google Shape;1023;p94"/>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
        <p:nvSpPr>
          <p:cNvPr id="1024" name="Google Shape;1024;p94"/>
          <p:cNvSpPr/>
          <p:nvPr/>
        </p:nvSpPr>
        <p:spPr>
          <a:xfrm>
            <a:off x="3693828" y="1303492"/>
            <a:ext cx="1489200" cy="1539900"/>
          </a:xfrm>
          <a:prstGeom prst="ellipse">
            <a:avLst/>
          </a:prstGeom>
          <a:solidFill>
            <a:schemeClr val="lt2"/>
          </a:solidFill>
          <a:ln w="1143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1155CC"/>
                </a:solidFill>
                <a:latin typeface="Arial"/>
                <a:ea typeface="Arial"/>
                <a:cs typeface="Arial"/>
                <a:sym typeface="Arial"/>
              </a:rPr>
              <a:t>data</a:t>
            </a:r>
            <a:endParaRPr sz="1400" b="1" i="0" u="none" strike="noStrike" cap="none">
              <a:solidFill>
                <a:srgbClr val="1155CC"/>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CC0000"/>
                </a:solidFill>
                <a:latin typeface="Arial"/>
                <a:ea typeface="Arial"/>
                <a:cs typeface="Arial"/>
                <a:sym typeface="Arial"/>
              </a:rPr>
              <a:t>goods market</a:t>
            </a:r>
            <a:endParaRPr sz="1400" b="1" i="0" u="none" strike="noStrike" cap="none">
              <a:solidFill>
                <a:srgbClr val="CC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674EA7"/>
                </a:solidFill>
                <a:latin typeface="Arial"/>
                <a:ea typeface="Arial"/>
                <a:cs typeface="Arial"/>
                <a:sym typeface="Arial"/>
              </a:rPr>
              <a:t>cloud</a:t>
            </a:r>
            <a:endParaRPr sz="1400" b="1" i="0" u="none" strike="noStrike" cap="none">
              <a:solidFill>
                <a:srgbClr val="674EA7"/>
              </a:solidFill>
              <a:latin typeface="Arial"/>
              <a:ea typeface="Arial"/>
              <a:cs typeface="Arial"/>
              <a:sym typeface="Arial"/>
            </a:endParaRPr>
          </a:p>
        </p:txBody>
      </p:sp>
      <p:sp>
        <p:nvSpPr>
          <p:cNvPr id="1025" name="Google Shape;1025;p94"/>
          <p:cNvSpPr/>
          <p:nvPr/>
        </p:nvSpPr>
        <p:spPr>
          <a:xfrm>
            <a:off x="6886789" y="2182788"/>
            <a:ext cx="1215300" cy="742800"/>
          </a:xfrm>
          <a:prstGeom prst="roundRect">
            <a:avLst>
              <a:gd name="adj" fmla="val 16667"/>
            </a:avLst>
          </a:prstGeom>
          <a:solidFill>
            <a:srgbClr val="A4C2F4"/>
          </a:solidFill>
          <a:ln w="9525" cap="flat" cmpd="sng">
            <a:solidFill>
              <a:schemeClr val="dk2"/>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Roboto"/>
                <a:ea typeface="Roboto"/>
                <a:cs typeface="Roboto"/>
                <a:sym typeface="Roboto"/>
              </a:rPr>
              <a:t>LOGISTICS</a:t>
            </a:r>
            <a:endParaRPr sz="1600" b="1" i="0" u="none" strike="noStrike" cap="none">
              <a:solidFill>
                <a:srgbClr val="000000"/>
              </a:solidFill>
              <a:latin typeface="Roboto"/>
              <a:ea typeface="Roboto"/>
              <a:cs typeface="Roboto"/>
              <a:sym typeface="Roboto"/>
            </a:endParaRPr>
          </a:p>
        </p:txBody>
      </p:sp>
      <p:sp>
        <p:nvSpPr>
          <p:cNvPr id="1026" name="Google Shape;1026;p94"/>
          <p:cNvSpPr/>
          <p:nvPr/>
        </p:nvSpPr>
        <p:spPr>
          <a:xfrm>
            <a:off x="962725" y="1016295"/>
            <a:ext cx="1096200" cy="742800"/>
          </a:xfrm>
          <a:prstGeom prst="roundRect">
            <a:avLst>
              <a:gd name="adj" fmla="val 16667"/>
            </a:avLst>
          </a:prstGeom>
          <a:solidFill>
            <a:srgbClr val="B6D7A8"/>
          </a:solidFill>
          <a:ln w="9525" cap="flat" cmpd="sng">
            <a:solidFill>
              <a:srgbClr val="00FF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Roboto"/>
                <a:ea typeface="Roboto"/>
                <a:cs typeface="Roboto"/>
                <a:sym typeface="Roboto"/>
              </a:rPr>
              <a:t>SHIPPER</a:t>
            </a:r>
            <a:endParaRPr sz="1600" b="1" i="0" u="none" strike="noStrike" cap="none">
              <a:solidFill>
                <a:srgbClr val="000000"/>
              </a:solidFill>
              <a:latin typeface="Roboto"/>
              <a:ea typeface="Roboto"/>
              <a:cs typeface="Roboto"/>
              <a:sym typeface="Roboto"/>
            </a:endParaRPr>
          </a:p>
        </p:txBody>
      </p:sp>
      <p:sp>
        <p:nvSpPr>
          <p:cNvPr id="1027" name="Google Shape;1027;p94"/>
          <p:cNvSpPr/>
          <p:nvPr/>
        </p:nvSpPr>
        <p:spPr>
          <a:xfrm>
            <a:off x="2786808" y="3581857"/>
            <a:ext cx="1389000" cy="742800"/>
          </a:xfrm>
          <a:prstGeom prst="roundRect">
            <a:avLst>
              <a:gd name="adj" fmla="val 16667"/>
            </a:avLst>
          </a:prstGeom>
          <a:solidFill>
            <a:srgbClr val="EA9999"/>
          </a:solidFill>
          <a:ln w="9525" cap="flat" cmpd="sng">
            <a:solidFill>
              <a:srgbClr val="CC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Roboto"/>
                <a:ea typeface="Roboto"/>
                <a:cs typeface="Roboto"/>
                <a:sym typeface="Roboto"/>
              </a:rPr>
              <a:t>CUSTOMER</a:t>
            </a:r>
            <a:endParaRPr sz="1600" b="1" i="0" u="none" strike="noStrike" cap="none">
              <a:solidFill>
                <a:srgbClr val="000000"/>
              </a:solidFill>
              <a:latin typeface="Roboto"/>
              <a:ea typeface="Roboto"/>
              <a:cs typeface="Roboto"/>
              <a:sym typeface="Roboto"/>
            </a:endParaRPr>
          </a:p>
        </p:txBody>
      </p:sp>
      <p:sp>
        <p:nvSpPr>
          <p:cNvPr id="1028" name="Google Shape;1028;p94"/>
          <p:cNvSpPr/>
          <p:nvPr/>
        </p:nvSpPr>
        <p:spPr>
          <a:xfrm>
            <a:off x="1272465" y="2174227"/>
            <a:ext cx="473700" cy="560100"/>
          </a:xfrm>
          <a:prstGeom prst="roundRect">
            <a:avLst>
              <a:gd name="adj" fmla="val 16667"/>
            </a:avLst>
          </a:prstGeom>
          <a:solidFill>
            <a:srgbClr val="B6D7A8"/>
          </a:solidFill>
          <a:ln w="9525" cap="flat" cmpd="sng">
            <a:solidFill>
              <a:srgbClr val="00FF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Roboto"/>
                <a:ea typeface="Roboto"/>
                <a:cs typeface="Roboto"/>
                <a:sym typeface="Roboto"/>
              </a:rPr>
              <a:t>S</a:t>
            </a:r>
            <a:r>
              <a:rPr lang="en-US" sz="1600" b="1" i="0" u="none" strike="noStrike" cap="none" baseline="-25000">
                <a:solidFill>
                  <a:srgbClr val="000000"/>
                </a:solidFill>
                <a:latin typeface="Roboto"/>
                <a:ea typeface="Roboto"/>
                <a:cs typeface="Roboto"/>
                <a:sym typeface="Roboto"/>
              </a:rPr>
              <a:t>n</a:t>
            </a:r>
            <a:endParaRPr sz="1600" b="1" i="0" u="none" strike="noStrike" cap="none" baseline="-25000">
              <a:solidFill>
                <a:srgbClr val="000000"/>
              </a:solidFill>
              <a:latin typeface="Roboto"/>
              <a:ea typeface="Roboto"/>
              <a:cs typeface="Roboto"/>
              <a:sym typeface="Roboto"/>
            </a:endParaRPr>
          </a:p>
        </p:txBody>
      </p:sp>
      <p:sp>
        <p:nvSpPr>
          <p:cNvPr id="1029" name="Google Shape;1029;p94"/>
          <p:cNvSpPr/>
          <p:nvPr/>
        </p:nvSpPr>
        <p:spPr>
          <a:xfrm>
            <a:off x="7145567" y="1002675"/>
            <a:ext cx="688200" cy="560100"/>
          </a:xfrm>
          <a:prstGeom prst="roundRect">
            <a:avLst>
              <a:gd name="adj" fmla="val 16667"/>
            </a:avLst>
          </a:prstGeom>
          <a:solidFill>
            <a:srgbClr val="A4C2F4"/>
          </a:solidFill>
          <a:ln w="9525" cap="flat" cmpd="sng">
            <a:solidFill>
              <a:srgbClr val="4A86E8"/>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Roboto"/>
                <a:ea typeface="Roboto"/>
                <a:cs typeface="Roboto"/>
                <a:sym typeface="Roboto"/>
              </a:rPr>
              <a:t>T&amp;L</a:t>
            </a:r>
            <a:r>
              <a:rPr lang="en-US" sz="1600" b="1" i="0" u="none" strike="noStrike" cap="none" baseline="-25000">
                <a:solidFill>
                  <a:srgbClr val="000000"/>
                </a:solidFill>
                <a:latin typeface="Roboto"/>
                <a:ea typeface="Roboto"/>
                <a:cs typeface="Roboto"/>
                <a:sym typeface="Roboto"/>
              </a:rPr>
              <a:t>n</a:t>
            </a:r>
            <a:endParaRPr sz="1600" b="1" i="0" u="none" strike="noStrike" cap="none" baseline="-25000">
              <a:solidFill>
                <a:srgbClr val="000000"/>
              </a:solidFill>
              <a:latin typeface="Roboto"/>
              <a:ea typeface="Roboto"/>
              <a:cs typeface="Roboto"/>
              <a:sym typeface="Roboto"/>
            </a:endParaRPr>
          </a:p>
        </p:txBody>
      </p:sp>
      <p:sp>
        <p:nvSpPr>
          <p:cNvPr id="1030" name="Google Shape;1030;p94"/>
          <p:cNvSpPr/>
          <p:nvPr/>
        </p:nvSpPr>
        <p:spPr>
          <a:xfrm>
            <a:off x="5218395" y="3659266"/>
            <a:ext cx="473700" cy="560100"/>
          </a:xfrm>
          <a:prstGeom prst="roundRect">
            <a:avLst>
              <a:gd name="adj" fmla="val 16667"/>
            </a:avLst>
          </a:prstGeom>
          <a:solidFill>
            <a:srgbClr val="EA9999"/>
          </a:solidFill>
          <a:ln w="9525" cap="flat" cmpd="sng">
            <a:solidFill>
              <a:srgbClr val="CC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Roboto"/>
                <a:ea typeface="Roboto"/>
                <a:cs typeface="Roboto"/>
                <a:sym typeface="Roboto"/>
              </a:rPr>
              <a:t>C</a:t>
            </a:r>
            <a:r>
              <a:rPr lang="en-US" sz="1600" b="1" i="0" u="none" strike="noStrike" cap="none" baseline="-25000">
                <a:solidFill>
                  <a:srgbClr val="000000"/>
                </a:solidFill>
                <a:latin typeface="Roboto"/>
                <a:ea typeface="Roboto"/>
                <a:cs typeface="Roboto"/>
                <a:sym typeface="Roboto"/>
              </a:rPr>
              <a:t>n</a:t>
            </a:r>
            <a:endParaRPr sz="1600" b="1" i="0" u="none" strike="noStrike" cap="none" baseline="-25000">
              <a:solidFill>
                <a:srgbClr val="000000"/>
              </a:solidFill>
              <a:latin typeface="Roboto"/>
              <a:ea typeface="Roboto"/>
              <a:cs typeface="Roboto"/>
              <a:sym typeface="Roboto"/>
            </a:endParaRPr>
          </a:p>
        </p:txBody>
      </p:sp>
      <p:cxnSp>
        <p:nvCxnSpPr>
          <p:cNvPr id="1031" name="Google Shape;1031;p94"/>
          <p:cNvCxnSpPr>
            <a:stCxn id="1026" idx="3"/>
          </p:cNvCxnSpPr>
          <p:nvPr/>
        </p:nvCxnSpPr>
        <p:spPr>
          <a:xfrm>
            <a:off x="2058925" y="1387695"/>
            <a:ext cx="1459800" cy="261600"/>
          </a:xfrm>
          <a:prstGeom prst="straightConnector1">
            <a:avLst/>
          </a:prstGeom>
          <a:noFill/>
          <a:ln w="9525" cap="flat" cmpd="sng">
            <a:solidFill>
              <a:schemeClr val="dk2"/>
            </a:solidFill>
            <a:prstDash val="solid"/>
            <a:round/>
            <a:headEnd type="triangle" w="med" len="med"/>
            <a:tailEnd type="triangle" w="med" len="med"/>
          </a:ln>
        </p:spPr>
      </p:cxnSp>
      <p:cxnSp>
        <p:nvCxnSpPr>
          <p:cNvPr id="1032" name="Google Shape;1032;p94"/>
          <p:cNvCxnSpPr>
            <a:stCxn id="1028" idx="3"/>
            <a:endCxn id="1016" idx="2"/>
          </p:cNvCxnSpPr>
          <p:nvPr/>
        </p:nvCxnSpPr>
        <p:spPr>
          <a:xfrm rot="10800000" flipH="1">
            <a:off x="1746165" y="2059477"/>
            <a:ext cx="1755900" cy="394800"/>
          </a:xfrm>
          <a:prstGeom prst="straightConnector1">
            <a:avLst/>
          </a:prstGeom>
          <a:noFill/>
          <a:ln w="9525" cap="flat" cmpd="sng">
            <a:solidFill>
              <a:schemeClr val="dk2"/>
            </a:solidFill>
            <a:prstDash val="solid"/>
            <a:round/>
            <a:headEnd type="triangle" w="med" len="med"/>
            <a:tailEnd type="triangle" w="med" len="med"/>
          </a:ln>
        </p:spPr>
      </p:cxnSp>
      <p:cxnSp>
        <p:nvCxnSpPr>
          <p:cNvPr id="1033" name="Google Shape;1033;p94"/>
          <p:cNvCxnSpPr>
            <a:stCxn id="1026" idx="2"/>
            <a:endCxn id="1028" idx="0"/>
          </p:cNvCxnSpPr>
          <p:nvPr/>
        </p:nvCxnSpPr>
        <p:spPr>
          <a:xfrm flipH="1">
            <a:off x="1509325" y="1759095"/>
            <a:ext cx="1500" cy="415200"/>
          </a:xfrm>
          <a:prstGeom prst="straightConnector1">
            <a:avLst/>
          </a:prstGeom>
          <a:noFill/>
          <a:ln w="9525" cap="flat" cmpd="sng">
            <a:solidFill>
              <a:schemeClr val="dk2"/>
            </a:solidFill>
            <a:prstDash val="solid"/>
            <a:round/>
            <a:headEnd type="triangle" w="med" len="med"/>
            <a:tailEnd type="triangle" w="med" len="med"/>
          </a:ln>
        </p:spPr>
      </p:cxnSp>
      <p:cxnSp>
        <p:nvCxnSpPr>
          <p:cNvPr id="1034" name="Google Shape;1034;p94"/>
          <p:cNvCxnSpPr/>
          <p:nvPr/>
        </p:nvCxnSpPr>
        <p:spPr>
          <a:xfrm>
            <a:off x="1509373" y="2581821"/>
            <a:ext cx="1277400" cy="1143000"/>
          </a:xfrm>
          <a:prstGeom prst="straightConnector1">
            <a:avLst/>
          </a:prstGeom>
          <a:noFill/>
          <a:ln w="9525" cap="flat" cmpd="sng">
            <a:solidFill>
              <a:schemeClr val="dk2"/>
            </a:solidFill>
            <a:prstDash val="solid"/>
            <a:round/>
            <a:headEnd type="triangle" w="med" len="med"/>
            <a:tailEnd type="triangle" w="med" len="med"/>
          </a:ln>
        </p:spPr>
      </p:cxnSp>
      <p:cxnSp>
        <p:nvCxnSpPr>
          <p:cNvPr id="1035" name="Google Shape;1035;p94"/>
          <p:cNvCxnSpPr>
            <a:stCxn id="1027" idx="0"/>
            <a:endCxn id="1016" idx="3"/>
          </p:cNvCxnSpPr>
          <p:nvPr/>
        </p:nvCxnSpPr>
        <p:spPr>
          <a:xfrm rot="10800000" flipH="1">
            <a:off x="3481308" y="2752957"/>
            <a:ext cx="297600" cy="828900"/>
          </a:xfrm>
          <a:prstGeom prst="straightConnector1">
            <a:avLst/>
          </a:prstGeom>
          <a:noFill/>
          <a:ln w="9525" cap="flat" cmpd="sng">
            <a:solidFill>
              <a:schemeClr val="dk2"/>
            </a:solidFill>
            <a:prstDash val="solid"/>
            <a:round/>
            <a:headEnd type="triangle" w="med" len="med"/>
            <a:tailEnd type="triangle" w="med" len="med"/>
          </a:ln>
        </p:spPr>
      </p:cxnSp>
      <p:cxnSp>
        <p:nvCxnSpPr>
          <p:cNvPr id="1036" name="Google Shape;1036;p94"/>
          <p:cNvCxnSpPr>
            <a:stCxn id="1016" idx="5"/>
            <a:endCxn id="1030" idx="0"/>
          </p:cNvCxnSpPr>
          <p:nvPr/>
        </p:nvCxnSpPr>
        <p:spPr>
          <a:xfrm>
            <a:off x="5114344" y="2752896"/>
            <a:ext cx="340800" cy="906300"/>
          </a:xfrm>
          <a:prstGeom prst="straightConnector1">
            <a:avLst/>
          </a:prstGeom>
          <a:noFill/>
          <a:ln w="9525" cap="flat" cmpd="sng">
            <a:solidFill>
              <a:schemeClr val="dk2"/>
            </a:solidFill>
            <a:prstDash val="solid"/>
            <a:round/>
            <a:headEnd type="triangle" w="med" len="med"/>
            <a:tailEnd type="triangle" w="med" len="med"/>
          </a:ln>
        </p:spPr>
      </p:cxnSp>
      <p:cxnSp>
        <p:nvCxnSpPr>
          <p:cNvPr id="1037" name="Google Shape;1037;p94"/>
          <p:cNvCxnSpPr>
            <a:stCxn id="1029" idx="1"/>
          </p:cNvCxnSpPr>
          <p:nvPr/>
        </p:nvCxnSpPr>
        <p:spPr>
          <a:xfrm flipH="1">
            <a:off x="5387867" y="1282725"/>
            <a:ext cx="1757700" cy="452100"/>
          </a:xfrm>
          <a:prstGeom prst="straightConnector1">
            <a:avLst/>
          </a:prstGeom>
          <a:noFill/>
          <a:ln w="9525" cap="flat" cmpd="sng">
            <a:solidFill>
              <a:schemeClr val="dk2"/>
            </a:solidFill>
            <a:prstDash val="solid"/>
            <a:round/>
            <a:headEnd type="triangle" w="med" len="med"/>
            <a:tailEnd type="triangle" w="med" len="med"/>
          </a:ln>
        </p:spPr>
      </p:cxnSp>
      <p:cxnSp>
        <p:nvCxnSpPr>
          <p:cNvPr id="1038" name="Google Shape;1038;p94"/>
          <p:cNvCxnSpPr>
            <a:stCxn id="1025" idx="1"/>
          </p:cNvCxnSpPr>
          <p:nvPr/>
        </p:nvCxnSpPr>
        <p:spPr>
          <a:xfrm rot="10800000">
            <a:off x="5426089" y="2294388"/>
            <a:ext cx="1460700" cy="259800"/>
          </a:xfrm>
          <a:prstGeom prst="straightConnector1">
            <a:avLst/>
          </a:prstGeom>
          <a:noFill/>
          <a:ln w="9525" cap="flat" cmpd="sng">
            <a:solidFill>
              <a:schemeClr val="dk2"/>
            </a:solidFill>
            <a:prstDash val="solid"/>
            <a:round/>
            <a:headEnd type="triangle" w="med" len="med"/>
            <a:tailEnd type="triangle" w="med" len="med"/>
          </a:ln>
        </p:spPr>
      </p:cxnSp>
      <p:cxnSp>
        <p:nvCxnSpPr>
          <p:cNvPr id="1039" name="Google Shape;1039;p94"/>
          <p:cNvCxnSpPr>
            <a:stCxn id="1030" idx="3"/>
            <a:endCxn id="1025" idx="2"/>
          </p:cNvCxnSpPr>
          <p:nvPr/>
        </p:nvCxnSpPr>
        <p:spPr>
          <a:xfrm rot="10800000" flipH="1">
            <a:off x="5692095" y="2925616"/>
            <a:ext cx="1802400" cy="1013700"/>
          </a:xfrm>
          <a:prstGeom prst="straightConnector1">
            <a:avLst/>
          </a:prstGeom>
          <a:noFill/>
          <a:ln w="9525" cap="flat" cmpd="sng">
            <a:solidFill>
              <a:schemeClr val="dk2"/>
            </a:solidFill>
            <a:prstDash val="solid"/>
            <a:round/>
            <a:headEnd type="triangle" w="med" len="med"/>
            <a:tailEnd type="triangle" w="med" len="med"/>
          </a:ln>
        </p:spPr>
      </p:cxnSp>
      <p:cxnSp>
        <p:nvCxnSpPr>
          <p:cNvPr id="1040" name="Google Shape;1040;p94"/>
          <p:cNvCxnSpPr>
            <a:stCxn id="1025" idx="0"/>
            <a:endCxn id="1029" idx="2"/>
          </p:cNvCxnSpPr>
          <p:nvPr/>
        </p:nvCxnSpPr>
        <p:spPr>
          <a:xfrm rot="10800000">
            <a:off x="7489639" y="1562688"/>
            <a:ext cx="4800" cy="620100"/>
          </a:xfrm>
          <a:prstGeom prst="straightConnector1">
            <a:avLst/>
          </a:prstGeom>
          <a:noFill/>
          <a:ln w="9525" cap="flat" cmpd="sng">
            <a:solidFill>
              <a:schemeClr val="dk2"/>
            </a:solidFill>
            <a:prstDash val="solid"/>
            <a:round/>
            <a:headEnd type="triangle" w="med" len="med"/>
            <a:tailEnd type="triangle" w="med" len="med"/>
          </a:ln>
        </p:spPr>
      </p:cxnSp>
      <p:cxnSp>
        <p:nvCxnSpPr>
          <p:cNvPr id="1041" name="Google Shape;1041;p94"/>
          <p:cNvCxnSpPr>
            <a:endCxn id="1030" idx="1"/>
          </p:cNvCxnSpPr>
          <p:nvPr/>
        </p:nvCxnSpPr>
        <p:spPr>
          <a:xfrm rot="10800000" flipH="1">
            <a:off x="4176195" y="3939316"/>
            <a:ext cx="1042200" cy="14100"/>
          </a:xfrm>
          <a:prstGeom prst="straightConnector1">
            <a:avLst/>
          </a:prstGeom>
          <a:noFill/>
          <a:ln w="9525" cap="flat" cmpd="sng">
            <a:solidFill>
              <a:schemeClr val="dk2"/>
            </a:solidFill>
            <a:prstDash val="solid"/>
            <a:round/>
            <a:headEnd type="triangle" w="med" len="med"/>
            <a:tailEnd type="triangle" w="med" len="med"/>
          </a:ln>
        </p:spPr>
      </p:cxnSp>
      <p:sp>
        <p:nvSpPr>
          <p:cNvPr id="1042" name="Google Shape;1042;p94"/>
          <p:cNvSpPr txBox="1"/>
          <p:nvPr/>
        </p:nvSpPr>
        <p:spPr>
          <a:xfrm>
            <a:off x="0" y="3426700"/>
            <a:ext cx="2021700" cy="126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chemeClr val="dk1"/>
              </a:solidFill>
              <a:latin typeface="Roboto"/>
              <a:ea typeface="Roboto"/>
              <a:cs typeface="Roboto"/>
              <a:sym typeface="Roboto"/>
            </a:endParaRPr>
          </a:p>
          <a:p>
            <a:pPr marL="68580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CC0000"/>
                </a:solidFill>
                <a:latin typeface="Roboto"/>
                <a:ea typeface="Roboto"/>
                <a:cs typeface="Roboto"/>
                <a:sym typeface="Roboto"/>
              </a:rPr>
              <a:t>goods market</a:t>
            </a:r>
            <a:endParaRPr sz="1400" b="1" i="0" u="none" strike="noStrike" cap="none">
              <a:solidFill>
                <a:srgbClr val="CC0000"/>
              </a:solidFill>
              <a:latin typeface="Roboto"/>
              <a:ea typeface="Roboto"/>
              <a:cs typeface="Roboto"/>
              <a:sym typeface="Roboto"/>
            </a:endParaRPr>
          </a:p>
          <a:p>
            <a:pPr marL="68580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1155CC"/>
                </a:solidFill>
                <a:latin typeface="Roboto"/>
                <a:ea typeface="Roboto"/>
                <a:cs typeface="Roboto"/>
                <a:sym typeface="Roboto"/>
              </a:rPr>
              <a:t>data market</a:t>
            </a:r>
            <a:endParaRPr sz="1400" b="1" i="0" u="none" strike="noStrike" cap="none">
              <a:solidFill>
                <a:srgbClr val="1155CC"/>
              </a:solidFill>
              <a:latin typeface="Roboto"/>
              <a:ea typeface="Roboto"/>
              <a:cs typeface="Roboto"/>
              <a:sym typeface="Roboto"/>
            </a:endParaRPr>
          </a:p>
          <a:p>
            <a:pPr marL="68580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674EA7"/>
                </a:solidFill>
                <a:latin typeface="Roboto"/>
                <a:ea typeface="Roboto"/>
                <a:cs typeface="Roboto"/>
                <a:sym typeface="Roboto"/>
              </a:rPr>
              <a:t>cloud market</a:t>
            </a:r>
            <a:endParaRPr sz="1400" b="1" i="0" u="none" strike="noStrike" cap="none">
              <a:solidFill>
                <a:srgbClr val="674EA7"/>
              </a:solidFill>
              <a:latin typeface="Roboto"/>
              <a:ea typeface="Roboto"/>
              <a:cs typeface="Roboto"/>
              <a:sym typeface="Roboto"/>
            </a:endParaRPr>
          </a:p>
        </p:txBody>
      </p:sp>
      <p:cxnSp>
        <p:nvCxnSpPr>
          <p:cNvPr id="1043" name="Google Shape;1043;p94"/>
          <p:cNvCxnSpPr/>
          <p:nvPr/>
        </p:nvCxnSpPr>
        <p:spPr>
          <a:xfrm>
            <a:off x="311699" y="3911950"/>
            <a:ext cx="356700" cy="0"/>
          </a:xfrm>
          <a:prstGeom prst="straightConnector1">
            <a:avLst/>
          </a:prstGeom>
          <a:noFill/>
          <a:ln w="38100" cap="flat" cmpd="sng">
            <a:solidFill>
              <a:srgbClr val="CC0000"/>
            </a:solidFill>
            <a:prstDash val="solid"/>
            <a:round/>
            <a:headEnd type="none" w="sm" len="sm"/>
            <a:tailEnd type="none" w="sm" len="sm"/>
          </a:ln>
        </p:spPr>
      </p:cxnSp>
      <p:cxnSp>
        <p:nvCxnSpPr>
          <p:cNvPr id="1044" name="Google Shape;1044;p94"/>
          <p:cNvCxnSpPr/>
          <p:nvPr/>
        </p:nvCxnSpPr>
        <p:spPr>
          <a:xfrm>
            <a:off x="311699" y="4108704"/>
            <a:ext cx="356700" cy="0"/>
          </a:xfrm>
          <a:prstGeom prst="straightConnector1">
            <a:avLst/>
          </a:prstGeom>
          <a:noFill/>
          <a:ln w="38100" cap="flat" cmpd="sng">
            <a:solidFill>
              <a:srgbClr val="1155CC"/>
            </a:solidFill>
            <a:prstDash val="solid"/>
            <a:round/>
            <a:headEnd type="none" w="sm" len="sm"/>
            <a:tailEnd type="none" w="sm" len="sm"/>
          </a:ln>
        </p:spPr>
      </p:cxnSp>
      <p:cxnSp>
        <p:nvCxnSpPr>
          <p:cNvPr id="1045" name="Google Shape;1045;p94"/>
          <p:cNvCxnSpPr/>
          <p:nvPr/>
        </p:nvCxnSpPr>
        <p:spPr>
          <a:xfrm>
            <a:off x="311699" y="4328160"/>
            <a:ext cx="356700" cy="0"/>
          </a:xfrm>
          <a:prstGeom prst="straightConnector1">
            <a:avLst/>
          </a:prstGeom>
          <a:noFill/>
          <a:ln w="38100" cap="flat" cmpd="sng">
            <a:solidFill>
              <a:srgbClr val="8E7CC3"/>
            </a:solidFill>
            <a:prstDash val="solid"/>
            <a:round/>
            <a:headEnd type="none" w="sm" len="sm"/>
            <a:tailEnd type="none" w="sm" len="sm"/>
          </a:ln>
        </p:spPr>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p95"/>
          <p:cNvSpPr/>
          <p:nvPr/>
        </p:nvSpPr>
        <p:spPr>
          <a:xfrm>
            <a:off x="-5600" y="2710401"/>
            <a:ext cx="9144000" cy="7656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1" name="Google Shape;1051;p95"/>
          <p:cNvSpPr txBox="1"/>
          <p:nvPr/>
        </p:nvSpPr>
        <p:spPr>
          <a:xfrm>
            <a:off x="353125" y="4645152"/>
            <a:ext cx="2021700" cy="4317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900" b="0" i="0" u="none" strike="noStrike" cap="none">
              <a:solidFill>
                <a:schemeClr val="dk1"/>
              </a:solidFill>
              <a:latin typeface="Roboto"/>
              <a:ea typeface="Roboto"/>
              <a:cs typeface="Roboto"/>
              <a:sym typeface="Roboto"/>
            </a:endParaRPr>
          </a:p>
        </p:txBody>
      </p:sp>
      <p:sp>
        <p:nvSpPr>
          <p:cNvPr id="1052" name="Google Shape;1052;p95"/>
          <p:cNvSpPr txBox="1">
            <a:spLocks noGrp="1"/>
          </p:cNvSpPr>
          <p:nvPr>
            <p:ph type="subTitle" idx="4294967295"/>
          </p:nvPr>
        </p:nvSpPr>
        <p:spPr>
          <a:xfrm>
            <a:off x="543625" y="3207025"/>
            <a:ext cx="8118600" cy="2625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dk2"/>
              </a:buClr>
              <a:buSzPts val="2800"/>
              <a:buFont typeface="Arial"/>
              <a:buNone/>
            </a:pPr>
            <a:r>
              <a:rPr lang="en-US" sz="1200" b="0" i="0" u="none" strike="noStrike" cap="none">
                <a:solidFill>
                  <a:srgbClr val="FFFFFF"/>
                </a:solidFill>
                <a:latin typeface="Work Sans"/>
                <a:ea typeface="Work Sans"/>
                <a:cs typeface="Work Sans"/>
                <a:sym typeface="Work Sans"/>
              </a:rPr>
              <a:t>| project@capillar.it</a:t>
            </a:r>
            <a:endParaRPr sz="1200" b="0" i="0" u="none" strike="noStrike" cap="none">
              <a:solidFill>
                <a:srgbClr val="FFFFFF"/>
              </a:solidFill>
              <a:latin typeface="Work Sans"/>
              <a:ea typeface="Work Sans"/>
              <a:cs typeface="Work Sans"/>
              <a:sym typeface="Work Sans"/>
            </a:endParaRPr>
          </a:p>
        </p:txBody>
      </p:sp>
      <p:sp>
        <p:nvSpPr>
          <p:cNvPr id="1053" name="Google Shape;1053;p95"/>
          <p:cNvSpPr txBox="1"/>
          <p:nvPr/>
        </p:nvSpPr>
        <p:spPr>
          <a:xfrm>
            <a:off x="543625" y="2879425"/>
            <a:ext cx="8118600" cy="3672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chemeClr val="dk1"/>
              </a:buClr>
              <a:buSzPts val="1800"/>
              <a:buFont typeface="Arial"/>
              <a:buNone/>
            </a:pPr>
            <a:r>
              <a:rPr lang="en-US" sz="1800" b="0" i="0" u="none" strike="noStrike" cap="none">
                <a:solidFill>
                  <a:schemeClr val="lt1"/>
                </a:solidFill>
                <a:latin typeface="Roboto"/>
                <a:ea typeface="Roboto"/>
                <a:cs typeface="Roboto"/>
                <a:sym typeface="Roboto"/>
              </a:rPr>
              <a:t>july 9</a:t>
            </a:r>
            <a:r>
              <a:rPr lang="en-US" sz="1800" b="0" i="0" u="none" strike="noStrike" cap="none" baseline="30000">
                <a:solidFill>
                  <a:schemeClr val="lt1"/>
                </a:solidFill>
                <a:latin typeface="Roboto"/>
                <a:ea typeface="Roboto"/>
                <a:cs typeface="Roboto"/>
                <a:sym typeface="Roboto"/>
              </a:rPr>
              <a:t>th</a:t>
            </a:r>
            <a:r>
              <a:rPr lang="en-US" sz="1800" b="0" i="0" u="none" strike="noStrike" cap="none">
                <a:solidFill>
                  <a:schemeClr val="lt1"/>
                </a:solidFill>
                <a:latin typeface="Roboto"/>
                <a:ea typeface="Roboto"/>
                <a:cs typeface="Roboto"/>
                <a:sym typeface="Roboto"/>
              </a:rPr>
              <a:t> Physical Internet Award | IPIC 2019 London</a:t>
            </a:r>
            <a:endParaRPr sz="1800" b="0" i="0" u="none" strike="noStrike" cap="none">
              <a:solidFill>
                <a:srgbClr val="FFFFFF"/>
              </a:solidFill>
              <a:latin typeface="Work Sans"/>
              <a:ea typeface="Work Sans"/>
              <a:cs typeface="Work Sans"/>
              <a:sym typeface="Work Sans"/>
            </a:endParaRPr>
          </a:p>
        </p:txBody>
      </p:sp>
      <p:sp>
        <p:nvSpPr>
          <p:cNvPr id="1054" name="Google Shape;1054;p95"/>
          <p:cNvSpPr txBox="1">
            <a:spLocks noGrp="1"/>
          </p:cNvSpPr>
          <p:nvPr>
            <p:ph type="ctrTitle" idx="4294967295"/>
          </p:nvPr>
        </p:nvSpPr>
        <p:spPr>
          <a:xfrm>
            <a:off x="543624" y="3580050"/>
            <a:ext cx="7851000" cy="929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3000" b="1" i="0" u="none" strike="noStrike" cap="none">
                <a:solidFill>
                  <a:srgbClr val="3C78D8"/>
                </a:solidFill>
                <a:latin typeface="Raleway"/>
                <a:ea typeface="Raleway"/>
                <a:cs typeface="Raleway"/>
                <a:sym typeface="Raleway"/>
              </a:rPr>
              <a:t>capillar.it</a:t>
            </a:r>
            <a:endParaRPr sz="3000" b="1" i="0" u="none" strike="noStrike" cap="none">
              <a:solidFill>
                <a:srgbClr val="3C78D8"/>
              </a:solidFill>
              <a:latin typeface="Raleway"/>
              <a:ea typeface="Raleway"/>
              <a:cs typeface="Raleway"/>
              <a:sym typeface="Raleway"/>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alpha val="85100"/>
          </a:schemeClr>
        </a:solidFill>
        <a:effectLst/>
      </p:bgPr>
    </p:bg>
    <p:spTree>
      <p:nvGrpSpPr>
        <p:cNvPr id="1" name="Shape 1056"/>
        <p:cNvGrpSpPr/>
        <p:nvPr/>
      </p:nvGrpSpPr>
      <p:grpSpPr>
        <a:xfrm>
          <a:off x="0" y="0"/>
          <a:ext cx="0" cy="0"/>
          <a:chOff x="0" y="0"/>
          <a:chExt cx="0" cy="0"/>
        </a:xfrm>
      </p:grpSpPr>
      <p:sp>
        <p:nvSpPr>
          <p:cNvPr id="1057" name="Google Shape;1057;p1"/>
          <p:cNvSpPr/>
          <p:nvPr/>
        </p:nvSpPr>
        <p:spPr>
          <a:xfrm>
            <a:off x="91450" y="3767328"/>
            <a:ext cx="1033200" cy="868800"/>
          </a:xfrm>
          <a:prstGeom prst="rect">
            <a:avLst/>
          </a:prstGeom>
          <a:noFill/>
          <a:ln w="952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8" name="Google Shape;1058;p1"/>
          <p:cNvSpPr/>
          <p:nvPr/>
        </p:nvSpPr>
        <p:spPr>
          <a:xfrm>
            <a:off x="91450" y="923544"/>
            <a:ext cx="8983800" cy="1143000"/>
          </a:xfrm>
          <a:prstGeom prst="rect">
            <a:avLst/>
          </a:prstGeom>
          <a:noFill/>
          <a:ln w="952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9" name="Google Shape;1059;p1"/>
          <p:cNvSpPr/>
          <p:nvPr/>
        </p:nvSpPr>
        <p:spPr>
          <a:xfrm>
            <a:off x="1109700" y="3756800"/>
            <a:ext cx="8034300" cy="878400"/>
          </a:xfrm>
          <a:prstGeom prst="rect">
            <a:avLst/>
          </a:prstGeom>
          <a:solidFill>
            <a:srgbClr val="CFE2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0" name="Google Shape;1060;p1"/>
          <p:cNvSpPr/>
          <p:nvPr/>
        </p:nvSpPr>
        <p:spPr>
          <a:xfrm>
            <a:off x="1117800" y="929450"/>
            <a:ext cx="7955400" cy="1140600"/>
          </a:xfrm>
          <a:prstGeom prst="rect">
            <a:avLst/>
          </a:prstGeom>
          <a:solidFill>
            <a:srgbClr val="CFE2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61" name="Google Shape;1061;p1" descr="Image result for Holochain Distributed Hash Table"/>
          <p:cNvPicPr preferRelativeResize="0"/>
          <p:nvPr/>
        </p:nvPicPr>
        <p:blipFill rotWithShape="1">
          <a:blip r:embed="rId3">
            <a:alphaModFix/>
          </a:blip>
          <a:srcRect/>
          <a:stretch/>
        </p:blipFill>
        <p:spPr>
          <a:xfrm>
            <a:off x="3887711" y="3340298"/>
            <a:ext cx="1623039" cy="1608650"/>
          </a:xfrm>
          <a:prstGeom prst="rect">
            <a:avLst/>
          </a:prstGeom>
          <a:noFill/>
          <a:ln>
            <a:noFill/>
          </a:ln>
        </p:spPr>
      </p:pic>
      <p:sp>
        <p:nvSpPr>
          <p:cNvPr id="1062" name="Google Shape;1062;p1"/>
          <p:cNvSpPr/>
          <p:nvPr/>
        </p:nvSpPr>
        <p:spPr>
          <a:xfrm>
            <a:off x="1109700" y="2134875"/>
            <a:ext cx="7980900" cy="1140600"/>
          </a:xfrm>
          <a:prstGeom prst="rect">
            <a:avLst/>
          </a:prstGeom>
          <a:solidFill>
            <a:srgbClr val="CFE2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3" name="Google Shape;1063;p1"/>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6</a:t>
            </a:fld>
            <a:endParaRPr/>
          </a:p>
        </p:txBody>
      </p:sp>
      <p:sp>
        <p:nvSpPr>
          <p:cNvPr id="1064" name="Google Shape;1064;p1"/>
          <p:cNvSpPr txBox="1"/>
          <p:nvPr/>
        </p:nvSpPr>
        <p:spPr>
          <a:xfrm>
            <a:off x="4239327" y="3869975"/>
            <a:ext cx="919800" cy="5493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Roboto"/>
                <a:ea typeface="Roboto"/>
                <a:cs typeface="Roboto"/>
                <a:sym typeface="Roboto"/>
              </a:rPr>
              <a:t>DHT</a:t>
            </a:r>
            <a:endParaRPr sz="2800" b="1" i="0" u="none" strike="noStrike" cap="none">
              <a:solidFill>
                <a:schemeClr val="dk1"/>
              </a:solidFill>
              <a:latin typeface="Roboto"/>
              <a:ea typeface="Roboto"/>
              <a:cs typeface="Roboto"/>
              <a:sym typeface="Roboto"/>
            </a:endParaRPr>
          </a:p>
        </p:txBody>
      </p:sp>
      <p:sp>
        <p:nvSpPr>
          <p:cNvPr id="1065" name="Google Shape;1065;p1"/>
          <p:cNvSpPr/>
          <p:nvPr/>
        </p:nvSpPr>
        <p:spPr>
          <a:xfrm>
            <a:off x="1679913" y="2442125"/>
            <a:ext cx="1296000" cy="5493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Logistics Agent</a:t>
            </a:r>
            <a:endParaRPr sz="1200" b="0" i="0" u="none" strike="noStrike" cap="none">
              <a:solidFill>
                <a:srgbClr val="000000"/>
              </a:solidFill>
              <a:latin typeface="Arial"/>
              <a:ea typeface="Arial"/>
              <a:cs typeface="Arial"/>
              <a:sym typeface="Arial"/>
            </a:endParaRPr>
          </a:p>
        </p:txBody>
      </p:sp>
      <p:sp>
        <p:nvSpPr>
          <p:cNvPr id="1066" name="Google Shape;1066;p1"/>
          <p:cNvSpPr/>
          <p:nvPr/>
        </p:nvSpPr>
        <p:spPr>
          <a:xfrm>
            <a:off x="4051213" y="2442125"/>
            <a:ext cx="1296000" cy="5493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Cargo Agent</a:t>
            </a:r>
            <a:endParaRPr sz="1200" b="0" i="0" u="none" strike="noStrike" cap="none">
              <a:solidFill>
                <a:srgbClr val="000000"/>
              </a:solidFill>
              <a:latin typeface="Arial"/>
              <a:ea typeface="Arial"/>
              <a:cs typeface="Arial"/>
              <a:sym typeface="Arial"/>
            </a:endParaRPr>
          </a:p>
        </p:txBody>
      </p:sp>
      <p:sp>
        <p:nvSpPr>
          <p:cNvPr id="1067" name="Google Shape;1067;p1"/>
          <p:cNvSpPr/>
          <p:nvPr/>
        </p:nvSpPr>
        <p:spPr>
          <a:xfrm>
            <a:off x="6707913" y="2442125"/>
            <a:ext cx="1296000" cy="5493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Inspection Agent</a:t>
            </a:r>
            <a:endParaRPr sz="1200" b="0" i="0" u="none" strike="noStrike" cap="none">
              <a:solidFill>
                <a:srgbClr val="000000"/>
              </a:solidFill>
              <a:latin typeface="Arial"/>
              <a:ea typeface="Arial"/>
              <a:cs typeface="Arial"/>
              <a:sym typeface="Arial"/>
            </a:endParaRPr>
          </a:p>
        </p:txBody>
      </p:sp>
      <p:sp>
        <p:nvSpPr>
          <p:cNvPr id="1068" name="Google Shape;1068;p1"/>
          <p:cNvSpPr/>
          <p:nvPr/>
        </p:nvSpPr>
        <p:spPr>
          <a:xfrm>
            <a:off x="1255725" y="1283738"/>
            <a:ext cx="919800" cy="431700"/>
          </a:xfrm>
          <a:prstGeom prst="roundRect">
            <a:avLst>
              <a:gd name="adj" fmla="val 16667"/>
            </a:avLst>
          </a:prstGeom>
          <a:solidFill>
            <a:srgbClr val="F6001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chemeClr val="lt1"/>
                </a:solidFill>
                <a:latin typeface="Arial"/>
                <a:ea typeface="Arial"/>
                <a:cs typeface="Arial"/>
                <a:sym typeface="Arial"/>
              </a:rPr>
              <a:t>Logistics</a:t>
            </a:r>
            <a:endParaRPr sz="1300" b="0" i="0" u="none" strike="noStrike" cap="none">
              <a:solidFill>
                <a:schemeClr val="lt1"/>
              </a:solidFill>
              <a:latin typeface="Arial"/>
              <a:ea typeface="Arial"/>
              <a:cs typeface="Arial"/>
              <a:sym typeface="Arial"/>
            </a:endParaRPr>
          </a:p>
        </p:txBody>
      </p:sp>
      <p:sp>
        <p:nvSpPr>
          <p:cNvPr id="1069" name="Google Shape;1069;p1"/>
          <p:cNvSpPr/>
          <p:nvPr/>
        </p:nvSpPr>
        <p:spPr>
          <a:xfrm>
            <a:off x="2433351" y="1284050"/>
            <a:ext cx="1004400" cy="431700"/>
          </a:xfrm>
          <a:prstGeom prst="roundRect">
            <a:avLst>
              <a:gd name="adj" fmla="val 16667"/>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Wholesaler</a:t>
            </a:r>
            <a:endParaRPr sz="1200" b="0" i="0" u="none" strike="noStrike" cap="none">
              <a:solidFill>
                <a:schemeClr val="lt1"/>
              </a:solidFill>
              <a:latin typeface="Arial"/>
              <a:ea typeface="Arial"/>
              <a:cs typeface="Arial"/>
              <a:sym typeface="Arial"/>
            </a:endParaRPr>
          </a:p>
        </p:txBody>
      </p:sp>
      <p:sp>
        <p:nvSpPr>
          <p:cNvPr id="1070" name="Google Shape;1070;p1"/>
          <p:cNvSpPr/>
          <p:nvPr/>
        </p:nvSpPr>
        <p:spPr>
          <a:xfrm>
            <a:off x="3595350" y="1284038"/>
            <a:ext cx="919800" cy="431700"/>
          </a:xfrm>
          <a:prstGeom prst="roundRect">
            <a:avLst>
              <a:gd name="adj" fmla="val 16667"/>
            </a:avLst>
          </a:prstGeom>
          <a:solidFill>
            <a:srgbClr val="8E7CC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HORECA</a:t>
            </a:r>
            <a:endParaRPr sz="1200" b="0" i="0" u="none" strike="noStrike" cap="none">
              <a:solidFill>
                <a:schemeClr val="lt1"/>
              </a:solidFill>
              <a:latin typeface="Arial"/>
              <a:ea typeface="Arial"/>
              <a:cs typeface="Arial"/>
              <a:sym typeface="Arial"/>
            </a:endParaRPr>
          </a:p>
        </p:txBody>
      </p:sp>
      <p:sp>
        <p:nvSpPr>
          <p:cNvPr id="1071" name="Google Shape;1071;p1"/>
          <p:cNvSpPr/>
          <p:nvPr/>
        </p:nvSpPr>
        <p:spPr>
          <a:xfrm>
            <a:off x="4694763" y="1284038"/>
            <a:ext cx="919800" cy="431700"/>
          </a:xfrm>
          <a:prstGeom prst="roundRect">
            <a:avLst>
              <a:gd name="adj" fmla="val 16667"/>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Retailer</a:t>
            </a:r>
            <a:endParaRPr sz="1200" b="0" i="0" u="none" strike="noStrike" cap="none">
              <a:solidFill>
                <a:schemeClr val="lt1"/>
              </a:solidFill>
              <a:latin typeface="Arial"/>
              <a:ea typeface="Arial"/>
              <a:cs typeface="Arial"/>
              <a:sym typeface="Arial"/>
            </a:endParaRPr>
          </a:p>
        </p:txBody>
      </p:sp>
      <p:sp>
        <p:nvSpPr>
          <p:cNvPr id="1072" name="Google Shape;1072;p1"/>
          <p:cNvSpPr/>
          <p:nvPr/>
        </p:nvSpPr>
        <p:spPr>
          <a:xfrm>
            <a:off x="6871425" y="1284038"/>
            <a:ext cx="969000" cy="431700"/>
          </a:xfrm>
          <a:prstGeom prst="roundRect">
            <a:avLst>
              <a:gd name="adj" fmla="val 16667"/>
            </a:avLst>
          </a:prstGeom>
          <a:solidFill>
            <a:srgbClr val="C27BA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Arial"/>
                <a:ea typeface="Arial"/>
                <a:cs typeface="Arial"/>
                <a:sym typeface="Arial"/>
              </a:rPr>
              <a:t>Urban mobility</a:t>
            </a:r>
            <a:endParaRPr sz="1000" b="0" i="0" u="none" strike="noStrike" cap="none">
              <a:solidFill>
                <a:schemeClr val="lt1"/>
              </a:solidFill>
              <a:latin typeface="Arial"/>
              <a:ea typeface="Arial"/>
              <a:cs typeface="Arial"/>
              <a:sym typeface="Arial"/>
            </a:endParaRPr>
          </a:p>
        </p:txBody>
      </p:sp>
      <p:sp>
        <p:nvSpPr>
          <p:cNvPr id="1073" name="Google Shape;1073;p1"/>
          <p:cNvSpPr/>
          <p:nvPr/>
        </p:nvSpPr>
        <p:spPr>
          <a:xfrm>
            <a:off x="5782575" y="1284038"/>
            <a:ext cx="919800" cy="431700"/>
          </a:xfrm>
          <a:prstGeom prst="roundRect">
            <a:avLst>
              <a:gd name="adj" fmla="val 16667"/>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Arial"/>
                <a:ea typeface="Arial"/>
                <a:cs typeface="Arial"/>
                <a:sym typeface="Arial"/>
              </a:rPr>
              <a:t>Inspection</a:t>
            </a:r>
            <a:endParaRPr sz="1000" b="0" i="0" u="none" strike="noStrike" cap="none">
              <a:solidFill>
                <a:schemeClr val="lt1"/>
              </a:solidFill>
              <a:latin typeface="Arial"/>
              <a:ea typeface="Arial"/>
              <a:cs typeface="Arial"/>
              <a:sym typeface="Arial"/>
            </a:endParaRPr>
          </a:p>
        </p:txBody>
      </p:sp>
      <p:sp>
        <p:nvSpPr>
          <p:cNvPr id="1074" name="Google Shape;1074;p1"/>
          <p:cNvSpPr/>
          <p:nvPr/>
        </p:nvSpPr>
        <p:spPr>
          <a:xfrm>
            <a:off x="8003925" y="1284038"/>
            <a:ext cx="969000" cy="431700"/>
          </a:xfrm>
          <a:prstGeom prst="roundRect">
            <a:avLst>
              <a:gd name="adj" fmla="val 16667"/>
            </a:avLst>
          </a:prstGeom>
          <a:solidFill>
            <a:srgbClr val="19345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Arial"/>
                <a:ea typeface="Arial"/>
                <a:cs typeface="Arial"/>
                <a:sym typeface="Arial"/>
              </a:rPr>
              <a:t>Platform</a:t>
            </a:r>
            <a:endParaRPr sz="10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Arial"/>
                <a:ea typeface="Arial"/>
                <a:cs typeface="Arial"/>
                <a:sym typeface="Arial"/>
              </a:rPr>
              <a:t>Security</a:t>
            </a:r>
            <a:endParaRPr sz="1000" b="0" i="0" u="none" strike="noStrike" cap="none">
              <a:solidFill>
                <a:schemeClr val="lt1"/>
              </a:solidFill>
              <a:latin typeface="Arial"/>
              <a:ea typeface="Arial"/>
              <a:cs typeface="Arial"/>
              <a:sym typeface="Arial"/>
            </a:endParaRPr>
          </a:p>
        </p:txBody>
      </p:sp>
      <p:cxnSp>
        <p:nvCxnSpPr>
          <p:cNvPr id="1075" name="Google Shape;1075;p1"/>
          <p:cNvCxnSpPr>
            <a:stCxn id="1064" idx="0"/>
            <a:endCxn id="1066" idx="2"/>
          </p:cNvCxnSpPr>
          <p:nvPr/>
        </p:nvCxnSpPr>
        <p:spPr>
          <a:xfrm>
            <a:off x="4699227" y="2991575"/>
            <a:ext cx="0" cy="878400"/>
          </a:xfrm>
          <a:prstGeom prst="straightConnector1">
            <a:avLst/>
          </a:prstGeom>
          <a:noFill/>
          <a:ln w="9525" cap="flat" cmpd="sng">
            <a:solidFill>
              <a:schemeClr val="dk2"/>
            </a:solidFill>
            <a:prstDash val="solid"/>
            <a:round/>
            <a:headEnd type="none" w="sm" len="sm"/>
            <a:tailEnd type="triangle" w="med" len="med"/>
          </a:ln>
        </p:spPr>
      </p:cxnSp>
      <p:cxnSp>
        <p:nvCxnSpPr>
          <p:cNvPr id="1076" name="Google Shape;1076;p1"/>
          <p:cNvCxnSpPr>
            <a:stCxn id="1064" idx="0"/>
            <a:endCxn id="1065" idx="2"/>
          </p:cNvCxnSpPr>
          <p:nvPr/>
        </p:nvCxnSpPr>
        <p:spPr>
          <a:xfrm rot="10800000">
            <a:off x="2328027" y="2991575"/>
            <a:ext cx="2371200" cy="878400"/>
          </a:xfrm>
          <a:prstGeom prst="straightConnector1">
            <a:avLst/>
          </a:prstGeom>
          <a:noFill/>
          <a:ln w="9525" cap="flat" cmpd="sng">
            <a:solidFill>
              <a:schemeClr val="dk2"/>
            </a:solidFill>
            <a:prstDash val="solid"/>
            <a:round/>
            <a:headEnd type="none" w="sm" len="sm"/>
            <a:tailEnd type="triangle" w="med" len="med"/>
          </a:ln>
        </p:spPr>
      </p:cxnSp>
      <p:cxnSp>
        <p:nvCxnSpPr>
          <p:cNvPr id="1077" name="Google Shape;1077;p1"/>
          <p:cNvCxnSpPr>
            <a:stCxn id="1064" idx="0"/>
            <a:endCxn id="1067" idx="2"/>
          </p:cNvCxnSpPr>
          <p:nvPr/>
        </p:nvCxnSpPr>
        <p:spPr>
          <a:xfrm rot="10800000" flipH="1">
            <a:off x="4699227" y="2991575"/>
            <a:ext cx="2656800" cy="878400"/>
          </a:xfrm>
          <a:prstGeom prst="straightConnector1">
            <a:avLst/>
          </a:prstGeom>
          <a:noFill/>
          <a:ln w="9525" cap="flat" cmpd="sng">
            <a:solidFill>
              <a:schemeClr val="dk2"/>
            </a:solidFill>
            <a:prstDash val="solid"/>
            <a:round/>
            <a:headEnd type="none" w="sm" len="sm"/>
            <a:tailEnd type="triangle" w="med" len="med"/>
          </a:ln>
        </p:spPr>
      </p:cxnSp>
      <p:cxnSp>
        <p:nvCxnSpPr>
          <p:cNvPr id="1078" name="Google Shape;1078;p1"/>
          <p:cNvCxnSpPr>
            <a:stCxn id="1065" idx="0"/>
            <a:endCxn id="1068" idx="2"/>
          </p:cNvCxnSpPr>
          <p:nvPr/>
        </p:nvCxnSpPr>
        <p:spPr>
          <a:xfrm rot="10800000">
            <a:off x="1715613" y="1715525"/>
            <a:ext cx="612300" cy="726600"/>
          </a:xfrm>
          <a:prstGeom prst="straightConnector1">
            <a:avLst/>
          </a:prstGeom>
          <a:noFill/>
          <a:ln w="9525" cap="flat" cmpd="sng">
            <a:solidFill>
              <a:schemeClr val="dk2"/>
            </a:solidFill>
            <a:prstDash val="solid"/>
            <a:round/>
            <a:headEnd type="none" w="sm" len="sm"/>
            <a:tailEnd type="triangle" w="med" len="med"/>
          </a:ln>
        </p:spPr>
      </p:cxnSp>
      <p:cxnSp>
        <p:nvCxnSpPr>
          <p:cNvPr id="1079" name="Google Shape;1079;p1"/>
          <p:cNvCxnSpPr>
            <a:stCxn id="1065" idx="0"/>
            <a:endCxn id="1069" idx="2"/>
          </p:cNvCxnSpPr>
          <p:nvPr/>
        </p:nvCxnSpPr>
        <p:spPr>
          <a:xfrm rot="10800000" flipH="1">
            <a:off x="2327913" y="1715825"/>
            <a:ext cx="607500" cy="726300"/>
          </a:xfrm>
          <a:prstGeom prst="straightConnector1">
            <a:avLst/>
          </a:prstGeom>
          <a:noFill/>
          <a:ln w="9525" cap="flat" cmpd="sng">
            <a:solidFill>
              <a:schemeClr val="dk2"/>
            </a:solidFill>
            <a:prstDash val="solid"/>
            <a:round/>
            <a:headEnd type="none" w="sm" len="sm"/>
            <a:tailEnd type="triangle" w="med" len="med"/>
          </a:ln>
        </p:spPr>
      </p:cxnSp>
      <p:cxnSp>
        <p:nvCxnSpPr>
          <p:cNvPr id="1080" name="Google Shape;1080;p1"/>
          <p:cNvCxnSpPr>
            <a:stCxn id="1066" idx="0"/>
            <a:endCxn id="1069" idx="2"/>
          </p:cNvCxnSpPr>
          <p:nvPr/>
        </p:nvCxnSpPr>
        <p:spPr>
          <a:xfrm rot="10800000">
            <a:off x="2935513" y="1715825"/>
            <a:ext cx="1763700" cy="726300"/>
          </a:xfrm>
          <a:prstGeom prst="straightConnector1">
            <a:avLst/>
          </a:prstGeom>
          <a:noFill/>
          <a:ln w="9525" cap="flat" cmpd="sng">
            <a:solidFill>
              <a:schemeClr val="dk2"/>
            </a:solidFill>
            <a:prstDash val="solid"/>
            <a:round/>
            <a:headEnd type="none" w="sm" len="sm"/>
            <a:tailEnd type="triangle" w="med" len="med"/>
          </a:ln>
        </p:spPr>
      </p:cxnSp>
      <p:cxnSp>
        <p:nvCxnSpPr>
          <p:cNvPr id="1081" name="Google Shape;1081;p1"/>
          <p:cNvCxnSpPr>
            <a:stCxn id="1066" idx="0"/>
            <a:endCxn id="1070" idx="2"/>
          </p:cNvCxnSpPr>
          <p:nvPr/>
        </p:nvCxnSpPr>
        <p:spPr>
          <a:xfrm rot="10800000">
            <a:off x="4055113" y="1715825"/>
            <a:ext cx="644100" cy="726300"/>
          </a:xfrm>
          <a:prstGeom prst="straightConnector1">
            <a:avLst/>
          </a:prstGeom>
          <a:noFill/>
          <a:ln w="9525" cap="flat" cmpd="sng">
            <a:solidFill>
              <a:schemeClr val="dk2"/>
            </a:solidFill>
            <a:prstDash val="solid"/>
            <a:round/>
            <a:headEnd type="none" w="sm" len="sm"/>
            <a:tailEnd type="triangle" w="med" len="med"/>
          </a:ln>
        </p:spPr>
      </p:cxnSp>
      <p:cxnSp>
        <p:nvCxnSpPr>
          <p:cNvPr id="1082" name="Google Shape;1082;p1"/>
          <p:cNvCxnSpPr>
            <a:stCxn id="1066" idx="0"/>
            <a:endCxn id="1071" idx="2"/>
          </p:cNvCxnSpPr>
          <p:nvPr/>
        </p:nvCxnSpPr>
        <p:spPr>
          <a:xfrm rot="10800000" flipH="1">
            <a:off x="4699213" y="1715825"/>
            <a:ext cx="455400" cy="726300"/>
          </a:xfrm>
          <a:prstGeom prst="straightConnector1">
            <a:avLst/>
          </a:prstGeom>
          <a:noFill/>
          <a:ln w="9525" cap="flat" cmpd="sng">
            <a:solidFill>
              <a:schemeClr val="dk2"/>
            </a:solidFill>
            <a:prstDash val="solid"/>
            <a:round/>
            <a:headEnd type="none" w="sm" len="sm"/>
            <a:tailEnd type="triangle" w="med" len="med"/>
          </a:ln>
        </p:spPr>
      </p:cxnSp>
      <p:cxnSp>
        <p:nvCxnSpPr>
          <p:cNvPr id="1083" name="Google Shape;1083;p1"/>
          <p:cNvCxnSpPr>
            <a:stCxn id="1067" idx="0"/>
            <a:endCxn id="1073" idx="2"/>
          </p:cNvCxnSpPr>
          <p:nvPr/>
        </p:nvCxnSpPr>
        <p:spPr>
          <a:xfrm rot="10800000">
            <a:off x="6242613" y="1715825"/>
            <a:ext cx="1113300" cy="726300"/>
          </a:xfrm>
          <a:prstGeom prst="straightConnector1">
            <a:avLst/>
          </a:prstGeom>
          <a:noFill/>
          <a:ln w="9525" cap="flat" cmpd="sng">
            <a:solidFill>
              <a:schemeClr val="dk2"/>
            </a:solidFill>
            <a:prstDash val="solid"/>
            <a:round/>
            <a:headEnd type="none" w="sm" len="sm"/>
            <a:tailEnd type="triangle" w="med" len="med"/>
          </a:ln>
        </p:spPr>
      </p:cxnSp>
      <p:cxnSp>
        <p:nvCxnSpPr>
          <p:cNvPr id="1084" name="Google Shape;1084;p1"/>
          <p:cNvCxnSpPr>
            <a:stCxn id="1067" idx="0"/>
            <a:endCxn id="1072" idx="2"/>
          </p:cNvCxnSpPr>
          <p:nvPr/>
        </p:nvCxnSpPr>
        <p:spPr>
          <a:xfrm>
            <a:off x="7355913" y="1715825"/>
            <a:ext cx="0" cy="726300"/>
          </a:xfrm>
          <a:prstGeom prst="straightConnector1">
            <a:avLst/>
          </a:prstGeom>
          <a:noFill/>
          <a:ln w="9525" cap="flat" cmpd="sng">
            <a:solidFill>
              <a:schemeClr val="dk2"/>
            </a:solidFill>
            <a:prstDash val="solid"/>
            <a:round/>
            <a:headEnd type="none" w="sm" len="sm"/>
            <a:tailEnd type="triangle" w="med" len="med"/>
          </a:ln>
        </p:spPr>
      </p:cxnSp>
      <p:cxnSp>
        <p:nvCxnSpPr>
          <p:cNvPr id="1085" name="Google Shape;1085;p1"/>
          <p:cNvCxnSpPr>
            <a:stCxn id="1067" idx="0"/>
            <a:endCxn id="1074" idx="2"/>
          </p:cNvCxnSpPr>
          <p:nvPr/>
        </p:nvCxnSpPr>
        <p:spPr>
          <a:xfrm rot="10800000" flipH="1">
            <a:off x="7355913" y="1715825"/>
            <a:ext cx="1132500" cy="726300"/>
          </a:xfrm>
          <a:prstGeom prst="straightConnector1">
            <a:avLst/>
          </a:prstGeom>
          <a:noFill/>
          <a:ln w="9525" cap="flat" cmpd="sng">
            <a:solidFill>
              <a:schemeClr val="dk2"/>
            </a:solidFill>
            <a:prstDash val="solid"/>
            <a:round/>
            <a:headEnd type="none" w="sm" len="sm"/>
            <a:tailEnd type="triangle" w="med" len="med"/>
          </a:ln>
        </p:spPr>
      </p:cxnSp>
      <p:sp>
        <p:nvSpPr>
          <p:cNvPr id="1086" name="Google Shape;1086;p1"/>
          <p:cNvSpPr txBox="1"/>
          <p:nvPr/>
        </p:nvSpPr>
        <p:spPr>
          <a:xfrm>
            <a:off x="91440" y="2144263"/>
            <a:ext cx="969000" cy="639600"/>
          </a:xfrm>
          <a:prstGeom prst="rect">
            <a:avLst/>
          </a:prstGeom>
          <a:noFill/>
          <a:ln>
            <a:noFill/>
          </a:ln>
        </p:spPr>
        <p:txBody>
          <a:bodyPr spcFirstLastPara="1" wrap="square" lIns="0" tIns="0" rIns="2655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400" b="0" i="0" u="none" strike="noStrike" cap="none">
                <a:solidFill>
                  <a:schemeClr val="dk1"/>
                </a:solidFill>
                <a:latin typeface="Roboto Medium"/>
                <a:ea typeface="Roboto Medium"/>
                <a:cs typeface="Roboto Medium"/>
                <a:sym typeface="Roboto Medium"/>
              </a:rPr>
              <a:t>Application Layer</a:t>
            </a:r>
            <a:endParaRPr sz="1400" b="0" i="0" u="none" strike="noStrike" cap="none">
              <a:solidFill>
                <a:schemeClr val="dk1"/>
              </a:solidFill>
              <a:latin typeface="Roboto Medium"/>
              <a:ea typeface="Roboto Medium"/>
              <a:cs typeface="Roboto Medium"/>
              <a:sym typeface="Roboto Medium"/>
            </a:endParaRPr>
          </a:p>
        </p:txBody>
      </p:sp>
      <p:sp>
        <p:nvSpPr>
          <p:cNvPr id="1087" name="Google Shape;1087;p1"/>
          <p:cNvSpPr txBox="1"/>
          <p:nvPr/>
        </p:nvSpPr>
        <p:spPr>
          <a:xfrm>
            <a:off x="113400" y="977150"/>
            <a:ext cx="913800" cy="769800"/>
          </a:xfrm>
          <a:prstGeom prst="rect">
            <a:avLst/>
          </a:prstGeom>
          <a:noFill/>
          <a:ln>
            <a:noFill/>
          </a:ln>
        </p:spPr>
        <p:txBody>
          <a:bodyPr spcFirstLastPara="1" wrap="square" lIns="0" tIns="0" rIns="2655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800" b="0" i="0" u="none" strike="noStrike" cap="none">
                <a:solidFill>
                  <a:schemeClr val="dk1"/>
                </a:solidFill>
                <a:latin typeface="Roboto Medium"/>
                <a:ea typeface="Roboto Medium"/>
                <a:cs typeface="Roboto Medium"/>
                <a:sym typeface="Roboto Medium"/>
              </a:rPr>
              <a:t>API</a:t>
            </a:r>
            <a:endParaRPr sz="1800" b="0" i="0" u="none" strike="noStrike" cap="none">
              <a:solidFill>
                <a:schemeClr val="dk1"/>
              </a:solidFill>
              <a:latin typeface="Roboto Medium"/>
              <a:ea typeface="Roboto Medium"/>
              <a:cs typeface="Roboto Medium"/>
              <a:sym typeface="Roboto Medium"/>
            </a:endParaRPr>
          </a:p>
        </p:txBody>
      </p:sp>
      <p:sp>
        <p:nvSpPr>
          <p:cNvPr id="1088" name="Google Shape;1088;p1"/>
          <p:cNvSpPr txBox="1">
            <a:spLocks noGrp="1"/>
          </p:cNvSpPr>
          <p:nvPr>
            <p:ph type="title"/>
          </p:nvPr>
        </p:nvSpPr>
        <p:spPr>
          <a:xfrm>
            <a:off x="311700" y="219900"/>
            <a:ext cx="8702700" cy="572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2800"/>
              <a:buFont typeface="Arial"/>
              <a:buNone/>
            </a:pPr>
            <a:r>
              <a:rPr lang="en-US" sz="3600" b="1">
                <a:solidFill>
                  <a:srgbClr val="000000"/>
                </a:solidFill>
                <a:latin typeface="Raleway"/>
                <a:ea typeface="Raleway"/>
                <a:cs typeface="Raleway"/>
                <a:sym typeface="Raleway"/>
              </a:rPr>
              <a:t>hApp 1 | mutualized urban distribution</a:t>
            </a:r>
            <a:endParaRPr sz="3600" b="1">
              <a:solidFill>
                <a:srgbClr val="000000"/>
              </a:solidFill>
              <a:latin typeface="Raleway"/>
              <a:ea typeface="Raleway"/>
              <a:cs typeface="Raleway"/>
              <a:sym typeface="Raleway"/>
            </a:endParaRPr>
          </a:p>
        </p:txBody>
      </p:sp>
      <p:sp>
        <p:nvSpPr>
          <p:cNvPr id="1089" name="Google Shape;1089;p1"/>
          <p:cNvSpPr txBox="1"/>
          <p:nvPr/>
        </p:nvSpPr>
        <p:spPr>
          <a:xfrm rot="-339">
            <a:off x="5953164" y="3754060"/>
            <a:ext cx="3042600" cy="878100"/>
          </a:xfrm>
          <a:prstGeom prst="rect">
            <a:avLst/>
          </a:prstGeom>
          <a:solidFill>
            <a:srgbClr val="8E7CC3"/>
          </a:solidFill>
          <a:ln w="9525" cap="flat" cmpd="sng">
            <a:solidFill>
              <a:srgbClr val="000000"/>
            </a:solidFill>
            <a:prstDash val="solid"/>
            <a:round/>
            <a:headEnd type="none" w="sm" len="sm"/>
            <a:tailEnd type="none" w="sm" len="sm"/>
          </a:ln>
        </p:spPr>
        <p:txBody>
          <a:bodyPr spcFirstLastPara="1" wrap="square" lIns="365750" tIns="91425" rIns="365750"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2800" b="1" i="0" u="none" strike="noStrike" cap="none">
                <a:solidFill>
                  <a:srgbClr val="FFFFFF"/>
                </a:solidFill>
                <a:latin typeface="Raleway"/>
                <a:ea typeface="Raleway"/>
                <a:cs typeface="Raleway"/>
                <a:sym typeface="Raleway"/>
              </a:rPr>
              <a:t>agent centric</a:t>
            </a:r>
            <a:endParaRPr sz="2800" b="1" i="0" u="none" strike="noStrike" cap="none">
              <a:solidFill>
                <a:srgbClr val="FFFFFF"/>
              </a:solidFill>
              <a:latin typeface="Raleway"/>
              <a:ea typeface="Raleway"/>
              <a:cs typeface="Raleway"/>
              <a:sym typeface="Raleway"/>
            </a:endParaRPr>
          </a:p>
        </p:txBody>
      </p:sp>
      <p:sp>
        <p:nvSpPr>
          <p:cNvPr id="1090" name="Google Shape;1090;p1"/>
          <p:cNvSpPr txBox="1"/>
          <p:nvPr/>
        </p:nvSpPr>
        <p:spPr>
          <a:xfrm>
            <a:off x="113400" y="1358150"/>
            <a:ext cx="1004400" cy="431700"/>
          </a:xfrm>
          <a:prstGeom prst="rect">
            <a:avLst/>
          </a:prstGeom>
          <a:noFill/>
          <a:ln>
            <a:noFill/>
          </a:ln>
        </p:spPr>
        <p:txBody>
          <a:bodyPr spcFirstLastPara="1" wrap="square" lIns="0" tIns="0" rIns="2655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a:solidFill>
                  <a:srgbClr val="8E7CC3"/>
                </a:solidFill>
                <a:latin typeface="Roboto Medium"/>
                <a:ea typeface="Roboto Medium"/>
                <a:cs typeface="Roboto Medium"/>
                <a:sym typeface="Roboto Medium"/>
              </a:rPr>
              <a:t>integratio</a:t>
            </a:r>
            <a:r>
              <a:rPr lang="en-US" sz="1400" b="0" i="0" u="none" strike="noStrike" cap="none">
                <a:solidFill>
                  <a:srgbClr val="8E7CC3"/>
                </a:solidFill>
                <a:latin typeface="Roboto Medium"/>
                <a:ea typeface="Roboto Medium"/>
                <a:cs typeface="Roboto Medium"/>
                <a:sym typeface="Roboto Medium"/>
              </a:rPr>
              <a:t>n</a:t>
            </a:r>
            <a:endParaRPr sz="1400" b="0" i="0" u="none" strike="noStrike" cap="none">
              <a:solidFill>
                <a:srgbClr val="8E7CC3"/>
              </a:solidFill>
              <a:latin typeface="Roboto Medium"/>
              <a:ea typeface="Roboto Medium"/>
              <a:cs typeface="Roboto Medium"/>
              <a:sym typeface="Roboto Medium"/>
            </a:endParaRPr>
          </a:p>
        </p:txBody>
      </p:sp>
      <p:sp>
        <p:nvSpPr>
          <p:cNvPr id="1091" name="Google Shape;1091;p1"/>
          <p:cNvSpPr txBox="1"/>
          <p:nvPr/>
        </p:nvSpPr>
        <p:spPr>
          <a:xfrm>
            <a:off x="109728" y="2729750"/>
            <a:ext cx="969000" cy="431700"/>
          </a:xfrm>
          <a:prstGeom prst="rect">
            <a:avLst/>
          </a:prstGeom>
          <a:noFill/>
          <a:ln>
            <a:noFill/>
          </a:ln>
        </p:spPr>
        <p:txBody>
          <a:bodyPr spcFirstLastPara="1" wrap="square" lIns="0" tIns="0" rIns="2655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400" b="0" i="0" u="none" strike="noStrike" cap="none">
                <a:solidFill>
                  <a:srgbClr val="8E7CC3"/>
                </a:solidFill>
                <a:latin typeface="Roboto Medium"/>
                <a:ea typeface="Roboto Medium"/>
                <a:cs typeface="Roboto Medium"/>
                <a:sym typeface="Roboto Medium"/>
              </a:rPr>
              <a:t>p2p </a:t>
            </a:r>
            <a:endParaRPr sz="1400" b="0" i="0" u="none" strike="noStrike" cap="none">
              <a:solidFill>
                <a:srgbClr val="8E7CC3"/>
              </a:solidFill>
              <a:latin typeface="Roboto Medium"/>
              <a:ea typeface="Roboto Medium"/>
              <a:cs typeface="Roboto Medium"/>
              <a:sym typeface="Roboto Medium"/>
            </a:endParaRPr>
          </a:p>
          <a:p>
            <a:pPr marL="0" marR="0" lvl="0" indent="0" algn="ctr" rtl="0">
              <a:lnSpc>
                <a:spcPct val="100000"/>
              </a:lnSpc>
              <a:spcBef>
                <a:spcPts val="0"/>
              </a:spcBef>
              <a:spcAft>
                <a:spcPts val="0"/>
              </a:spcAft>
              <a:buClr>
                <a:schemeClr val="dk1"/>
              </a:buClr>
              <a:buSzPts val="1100"/>
              <a:buFont typeface="Arial"/>
              <a:buNone/>
            </a:pPr>
            <a:r>
              <a:rPr lang="en-US" sz="1400" b="0" i="0" u="none" strike="noStrike" cap="none">
                <a:solidFill>
                  <a:srgbClr val="8E7CC3"/>
                </a:solidFill>
                <a:latin typeface="Roboto Medium"/>
                <a:ea typeface="Roboto Medium"/>
                <a:cs typeface="Roboto Medium"/>
                <a:sym typeface="Roboto Medium"/>
              </a:rPr>
              <a:t>validation</a:t>
            </a:r>
            <a:endParaRPr sz="1400" b="0" i="0" u="none" strike="noStrike" cap="none">
              <a:solidFill>
                <a:srgbClr val="8E7CC3"/>
              </a:solidFill>
              <a:latin typeface="Roboto Medium"/>
              <a:ea typeface="Roboto Medium"/>
              <a:cs typeface="Roboto Medium"/>
              <a:sym typeface="Roboto Medium"/>
            </a:endParaRPr>
          </a:p>
        </p:txBody>
      </p:sp>
      <p:sp>
        <p:nvSpPr>
          <p:cNvPr id="1092" name="Google Shape;1092;p1"/>
          <p:cNvSpPr txBox="1"/>
          <p:nvPr/>
        </p:nvSpPr>
        <p:spPr>
          <a:xfrm>
            <a:off x="91440" y="4221480"/>
            <a:ext cx="1054500" cy="334500"/>
          </a:xfrm>
          <a:prstGeom prst="rect">
            <a:avLst/>
          </a:prstGeom>
          <a:noFill/>
          <a:ln>
            <a:noFill/>
          </a:ln>
        </p:spPr>
        <p:txBody>
          <a:bodyPr spcFirstLastPara="1" wrap="square" lIns="0" tIns="0" rIns="2655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a:solidFill>
                  <a:srgbClr val="8E7CC3"/>
                </a:solidFill>
                <a:latin typeface="Roboto Medium"/>
                <a:ea typeface="Roboto Medium"/>
                <a:cs typeface="Roboto Medium"/>
                <a:sym typeface="Roboto Medium"/>
              </a:rPr>
              <a:t>integrity</a:t>
            </a:r>
            <a:endParaRPr sz="1400" b="0" i="0" u="none" strike="noStrike" cap="none">
              <a:solidFill>
                <a:srgbClr val="8E7CC3"/>
              </a:solidFill>
              <a:latin typeface="Roboto Medium"/>
              <a:ea typeface="Roboto Medium"/>
              <a:cs typeface="Roboto Medium"/>
              <a:sym typeface="Roboto Medium"/>
            </a:endParaRPr>
          </a:p>
        </p:txBody>
      </p:sp>
      <p:sp>
        <p:nvSpPr>
          <p:cNvPr id="1093" name="Google Shape;1093;p1"/>
          <p:cNvSpPr txBox="1"/>
          <p:nvPr/>
        </p:nvSpPr>
        <p:spPr>
          <a:xfrm>
            <a:off x="109728" y="3796550"/>
            <a:ext cx="919800" cy="457200"/>
          </a:xfrm>
          <a:prstGeom prst="rect">
            <a:avLst/>
          </a:prstGeom>
          <a:noFill/>
          <a:ln>
            <a:noFill/>
          </a:ln>
        </p:spPr>
        <p:txBody>
          <a:bodyPr spcFirstLastPara="1" wrap="square" lIns="0" tIns="0" rIns="2655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400" b="0" i="0" u="none" strike="noStrike" cap="none">
                <a:solidFill>
                  <a:schemeClr val="dk1"/>
                </a:solidFill>
                <a:latin typeface="Roboto Medium"/>
                <a:ea typeface="Roboto Medium"/>
                <a:cs typeface="Roboto Medium"/>
                <a:sym typeface="Roboto Medium"/>
              </a:rPr>
              <a:t>Data Hash Table</a:t>
            </a:r>
            <a:endParaRPr sz="1400" b="0" i="0" u="none" strike="noStrike" cap="none">
              <a:solidFill>
                <a:schemeClr val="dk1"/>
              </a:solidFill>
              <a:latin typeface="Roboto Medium"/>
              <a:ea typeface="Roboto Medium"/>
              <a:cs typeface="Roboto Medium"/>
              <a:sym typeface="Roboto Medium"/>
            </a:endParaRPr>
          </a:p>
        </p:txBody>
      </p:sp>
      <p:sp>
        <p:nvSpPr>
          <p:cNvPr id="1094" name="Google Shape;1094;p1"/>
          <p:cNvSpPr txBox="1"/>
          <p:nvPr/>
        </p:nvSpPr>
        <p:spPr>
          <a:xfrm>
            <a:off x="353125" y="4800600"/>
            <a:ext cx="2290800" cy="3345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
        <p:nvSpPr>
          <p:cNvPr id="1095" name="Google Shape;1095;p1"/>
          <p:cNvSpPr/>
          <p:nvPr/>
        </p:nvSpPr>
        <p:spPr>
          <a:xfrm>
            <a:off x="91450" y="2148840"/>
            <a:ext cx="8983800" cy="1143000"/>
          </a:xfrm>
          <a:prstGeom prst="rect">
            <a:avLst/>
          </a:prstGeom>
          <a:noFill/>
          <a:ln w="952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43" descr="http://www.mercamadrid.es/wp-content/uploads/2019/05/Mercado-Central-de-Pescados-mercamadrid-pasillo-1280x720.jpg"/>
          <p:cNvPicPr preferRelativeResize="0"/>
          <p:nvPr/>
        </p:nvPicPr>
        <p:blipFill rotWithShape="1">
          <a:blip r:embed="rId3">
            <a:alphaModFix/>
          </a:blip>
          <a:srcRect/>
          <a:stretch/>
        </p:blipFill>
        <p:spPr>
          <a:xfrm>
            <a:off x="-5600" y="-14225"/>
            <a:ext cx="9140538" cy="5143500"/>
          </a:xfrm>
          <a:prstGeom prst="rect">
            <a:avLst/>
          </a:prstGeom>
          <a:noFill/>
          <a:ln>
            <a:noFill/>
          </a:ln>
        </p:spPr>
      </p:pic>
      <p:sp>
        <p:nvSpPr>
          <p:cNvPr id="327" name="Google Shape;327;p43"/>
          <p:cNvSpPr txBox="1"/>
          <p:nvPr/>
        </p:nvSpPr>
        <p:spPr>
          <a:xfrm>
            <a:off x="1800925" y="4645152"/>
            <a:ext cx="2021700" cy="43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Work Sans"/>
                <a:ea typeface="Work Sans"/>
                <a:cs typeface="Work Sans"/>
                <a:sym typeface="Work Sans"/>
              </a:rPr>
              <a:t>CAPILLAR.IT</a:t>
            </a:r>
            <a:endParaRPr sz="900" b="0" i="0" u="none" strike="noStrike" cap="none">
              <a:solidFill>
                <a:schemeClr val="dk1"/>
              </a:solidFill>
              <a:latin typeface="Work Sans"/>
              <a:ea typeface="Work Sans"/>
              <a:cs typeface="Work Sans"/>
              <a:sym typeface="Work Sans"/>
            </a:endParaRPr>
          </a:p>
        </p:txBody>
      </p:sp>
      <p:sp>
        <p:nvSpPr>
          <p:cNvPr id="328" name="Google Shape;328;p43"/>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7</a:t>
            </a:fld>
            <a:endParaRPr/>
          </a:p>
        </p:txBody>
      </p:sp>
      <p:sp>
        <p:nvSpPr>
          <p:cNvPr id="329" name="Google Shape;329;p43"/>
          <p:cNvSpPr txBox="1"/>
          <p:nvPr/>
        </p:nvSpPr>
        <p:spPr>
          <a:xfrm>
            <a:off x="353125" y="4800600"/>
            <a:ext cx="2290800" cy="3345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
        <p:nvSpPr>
          <p:cNvPr id="330" name="Google Shape;330;p43"/>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
        <p:nvSpPr>
          <p:cNvPr id="331" name="Google Shape;331;p43"/>
          <p:cNvSpPr txBox="1">
            <a:spLocks noGrp="1"/>
          </p:cNvSpPr>
          <p:nvPr>
            <p:ph type="title"/>
          </p:nvPr>
        </p:nvSpPr>
        <p:spPr>
          <a:xfrm>
            <a:off x="311700" y="219900"/>
            <a:ext cx="8520600" cy="572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2800"/>
              <a:buFont typeface="Arial"/>
              <a:buNone/>
            </a:pPr>
            <a:r>
              <a:rPr lang="en-US" sz="3600" b="1">
                <a:solidFill>
                  <a:srgbClr val="FFFFFF"/>
                </a:solidFill>
                <a:latin typeface="Raleway"/>
                <a:ea typeface="Raleway"/>
                <a:cs typeface="Raleway"/>
                <a:sym typeface="Raleway"/>
              </a:rPr>
              <a:t>this is today</a:t>
            </a:r>
            <a:endParaRPr sz="3600" b="1">
              <a:solidFill>
                <a:srgbClr val="FFFFFF"/>
              </a:solidFill>
              <a:latin typeface="Raleway"/>
              <a:ea typeface="Raleway"/>
              <a:cs typeface="Raleway"/>
              <a:sym typeface="Ralewa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44" descr="http://www.mercamadrid.es/wp-content/uploads/2019/05/Mercado-Central-de-Pescados-mercamadrid-pasillo-1280x720.jpg"/>
          <p:cNvPicPr preferRelativeResize="0"/>
          <p:nvPr/>
        </p:nvPicPr>
        <p:blipFill rotWithShape="1">
          <a:blip r:embed="rId3">
            <a:alphaModFix/>
          </a:blip>
          <a:srcRect/>
          <a:stretch/>
        </p:blipFill>
        <p:spPr>
          <a:xfrm>
            <a:off x="-5600" y="-14225"/>
            <a:ext cx="9140538" cy="5143500"/>
          </a:xfrm>
          <a:prstGeom prst="rect">
            <a:avLst/>
          </a:prstGeom>
          <a:noFill/>
          <a:ln>
            <a:noFill/>
          </a:ln>
        </p:spPr>
      </p:pic>
      <p:sp>
        <p:nvSpPr>
          <p:cNvPr id="337" name="Google Shape;337;p44"/>
          <p:cNvSpPr txBox="1"/>
          <p:nvPr/>
        </p:nvSpPr>
        <p:spPr>
          <a:xfrm>
            <a:off x="1800925" y="4645152"/>
            <a:ext cx="2021700" cy="43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Work Sans"/>
                <a:ea typeface="Work Sans"/>
                <a:cs typeface="Work Sans"/>
                <a:sym typeface="Work Sans"/>
              </a:rPr>
              <a:t>CAPILLAR.IT</a:t>
            </a:r>
            <a:endParaRPr sz="900" b="0" i="0" u="none" strike="noStrike" cap="none">
              <a:solidFill>
                <a:schemeClr val="dk1"/>
              </a:solidFill>
              <a:latin typeface="Work Sans"/>
              <a:ea typeface="Work Sans"/>
              <a:cs typeface="Work Sans"/>
              <a:sym typeface="Work Sans"/>
            </a:endParaRPr>
          </a:p>
        </p:txBody>
      </p:sp>
      <p:sp>
        <p:nvSpPr>
          <p:cNvPr id="338" name="Google Shape;338;p44"/>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8</a:t>
            </a:fld>
            <a:endParaRPr/>
          </a:p>
        </p:txBody>
      </p:sp>
      <p:sp>
        <p:nvSpPr>
          <p:cNvPr id="339" name="Google Shape;339;p44"/>
          <p:cNvSpPr txBox="1"/>
          <p:nvPr/>
        </p:nvSpPr>
        <p:spPr>
          <a:xfrm>
            <a:off x="353125" y="4800600"/>
            <a:ext cx="2290800" cy="3345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
        <p:nvSpPr>
          <p:cNvPr id="340" name="Google Shape;340;p44"/>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pic>
        <p:nvPicPr>
          <p:cNvPr id="341" name="Google Shape;341;p44"/>
          <p:cNvPicPr preferRelativeResize="0"/>
          <p:nvPr/>
        </p:nvPicPr>
        <p:blipFill rotWithShape="1">
          <a:blip r:embed="rId4">
            <a:alphaModFix/>
          </a:blip>
          <a:srcRect l="32850" t="55648" r="25327" b="1677"/>
          <a:stretch/>
        </p:blipFill>
        <p:spPr>
          <a:xfrm>
            <a:off x="1863450" y="918151"/>
            <a:ext cx="5402413" cy="3307200"/>
          </a:xfrm>
          <a:prstGeom prst="rect">
            <a:avLst/>
          </a:prstGeom>
          <a:noFill/>
          <a:ln>
            <a:noFill/>
          </a:ln>
        </p:spPr>
      </p:pic>
      <p:sp>
        <p:nvSpPr>
          <p:cNvPr id="342" name="Google Shape;342;p44"/>
          <p:cNvSpPr txBox="1">
            <a:spLocks noGrp="1"/>
          </p:cNvSpPr>
          <p:nvPr>
            <p:ph type="title"/>
          </p:nvPr>
        </p:nvSpPr>
        <p:spPr>
          <a:xfrm>
            <a:off x="311700" y="219900"/>
            <a:ext cx="8520600" cy="572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2800"/>
              <a:buFont typeface="Arial"/>
              <a:buNone/>
            </a:pPr>
            <a:r>
              <a:rPr lang="en-US" sz="3600" b="1">
                <a:solidFill>
                  <a:srgbClr val="FFFFFF"/>
                </a:solidFill>
                <a:latin typeface="Raleway"/>
                <a:ea typeface="Raleway"/>
                <a:cs typeface="Raleway"/>
                <a:sym typeface="Raleway"/>
              </a:rPr>
              <a:t>this is today</a:t>
            </a:r>
            <a:endParaRPr sz="3600" b="1">
              <a:solidFill>
                <a:srgbClr val="FFFFFF"/>
              </a:solidFill>
              <a:latin typeface="Raleway"/>
              <a:ea typeface="Raleway"/>
              <a:cs typeface="Raleway"/>
              <a:sym typeface="Raleway"/>
            </a:endParaRPr>
          </a:p>
        </p:txBody>
      </p:sp>
      <p:sp>
        <p:nvSpPr>
          <p:cNvPr id="343" name="Google Shape;343;p44"/>
          <p:cNvSpPr txBox="1">
            <a:spLocks noGrp="1"/>
          </p:cNvSpPr>
          <p:nvPr>
            <p:ph type="title"/>
          </p:nvPr>
        </p:nvSpPr>
        <p:spPr>
          <a:xfrm>
            <a:off x="311700" y="219900"/>
            <a:ext cx="8520600" cy="572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2800"/>
              <a:buFont typeface="Arial"/>
              <a:buNone/>
            </a:pPr>
            <a:r>
              <a:rPr lang="en-US" sz="3600" b="1">
                <a:solidFill>
                  <a:srgbClr val="000000"/>
                </a:solidFill>
                <a:latin typeface="Raleway"/>
                <a:ea typeface="Raleway"/>
                <a:cs typeface="Raleway"/>
                <a:sym typeface="Raleway"/>
              </a:rPr>
              <a:t>this is today</a:t>
            </a:r>
            <a:endParaRPr sz="3600" b="1">
              <a:solidFill>
                <a:srgbClr val="000000"/>
              </a:solidFill>
              <a:latin typeface="Raleway"/>
              <a:ea typeface="Raleway"/>
              <a:cs typeface="Raleway"/>
              <a:sym typeface="Raleway"/>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45" descr="http://www.mercamadrid.es/wp-content/uploads/2019/05/Mercado-Central-de-Pescados-mercamadrid-pasillo-1280x720.jpg"/>
          <p:cNvPicPr preferRelativeResize="0"/>
          <p:nvPr/>
        </p:nvPicPr>
        <p:blipFill rotWithShape="1">
          <a:blip r:embed="rId3">
            <a:alphaModFix/>
          </a:blip>
          <a:srcRect/>
          <a:stretch/>
        </p:blipFill>
        <p:spPr>
          <a:xfrm>
            <a:off x="-5600" y="-14225"/>
            <a:ext cx="9140538" cy="5143500"/>
          </a:xfrm>
          <a:prstGeom prst="rect">
            <a:avLst/>
          </a:prstGeom>
          <a:noFill/>
          <a:ln>
            <a:noFill/>
          </a:ln>
        </p:spPr>
      </p:pic>
      <p:sp>
        <p:nvSpPr>
          <p:cNvPr id="349" name="Google Shape;349;p45"/>
          <p:cNvSpPr/>
          <p:nvPr/>
        </p:nvSpPr>
        <p:spPr>
          <a:xfrm>
            <a:off x="-5600" y="3525251"/>
            <a:ext cx="9144000" cy="824700"/>
          </a:xfrm>
          <a:prstGeom prst="rect">
            <a:avLst/>
          </a:prstGeom>
          <a:solidFill>
            <a:srgbClr val="1155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45"/>
          <p:cNvSpPr txBox="1"/>
          <p:nvPr/>
        </p:nvSpPr>
        <p:spPr>
          <a:xfrm>
            <a:off x="1800925" y="4645152"/>
            <a:ext cx="2021700" cy="43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Work Sans"/>
                <a:ea typeface="Work Sans"/>
                <a:cs typeface="Work Sans"/>
                <a:sym typeface="Work Sans"/>
              </a:rPr>
              <a:t>CAPILLAR.IT</a:t>
            </a:r>
            <a:endParaRPr sz="900" b="0" i="0" u="none" strike="noStrike" cap="none">
              <a:solidFill>
                <a:schemeClr val="dk1"/>
              </a:solidFill>
              <a:latin typeface="Work Sans"/>
              <a:ea typeface="Work Sans"/>
              <a:cs typeface="Work Sans"/>
              <a:sym typeface="Work Sans"/>
            </a:endParaRPr>
          </a:p>
        </p:txBody>
      </p:sp>
      <p:sp>
        <p:nvSpPr>
          <p:cNvPr id="351" name="Google Shape;351;p45"/>
          <p:cNvSpPr txBox="1">
            <a:spLocks noGrp="1"/>
          </p:cNvSpPr>
          <p:nvPr>
            <p:ph type="sldNum" idx="12"/>
          </p:nvPr>
        </p:nvSpPr>
        <p:spPr>
          <a:xfrm>
            <a:off x="8283650" y="4756246"/>
            <a:ext cx="548700" cy="266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1000"/>
              <a:buNone/>
            </a:pPr>
            <a:fld id="{00000000-1234-1234-1234-123412341234}" type="slidenum">
              <a:rPr lang="en-US"/>
              <a:t>9</a:t>
            </a:fld>
            <a:endParaRPr/>
          </a:p>
        </p:txBody>
      </p:sp>
      <p:sp>
        <p:nvSpPr>
          <p:cNvPr id="352" name="Google Shape;352;p45"/>
          <p:cNvSpPr/>
          <p:nvPr/>
        </p:nvSpPr>
        <p:spPr>
          <a:xfrm>
            <a:off x="-5600" y="1343925"/>
            <a:ext cx="9144000" cy="879900"/>
          </a:xfrm>
          <a:prstGeom prst="rect">
            <a:avLst/>
          </a:prstGeom>
          <a:solidFill>
            <a:srgbClr val="1155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45"/>
          <p:cNvSpPr txBox="1"/>
          <p:nvPr/>
        </p:nvSpPr>
        <p:spPr>
          <a:xfrm>
            <a:off x="329700" y="1219975"/>
            <a:ext cx="8655000" cy="30537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300"/>
              <a:buFont typeface="Arial"/>
              <a:buNone/>
            </a:pPr>
            <a:endParaRPr sz="13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100"/>
              <a:buFont typeface="Arial"/>
              <a:buNone/>
            </a:pPr>
            <a:r>
              <a:rPr lang="en-US" sz="2600" b="0" i="0" u="none" strike="noStrike" cap="none">
                <a:solidFill>
                  <a:srgbClr val="FFFFFF"/>
                </a:solidFill>
                <a:latin typeface="Roboto"/>
                <a:ea typeface="Roboto"/>
                <a:cs typeface="Roboto"/>
                <a:sym typeface="Roboto"/>
              </a:rPr>
              <a:t>→ </a:t>
            </a:r>
            <a:r>
              <a:rPr lang="en-US" sz="2600" b="1" i="0" u="none" strike="noStrike" cap="none">
                <a:solidFill>
                  <a:srgbClr val="FFFFFF"/>
                </a:solidFill>
                <a:latin typeface="Roboto"/>
                <a:ea typeface="Roboto"/>
                <a:cs typeface="Roboto"/>
                <a:sym typeface="Roboto"/>
              </a:rPr>
              <a:t>2</a:t>
            </a:r>
            <a:r>
              <a:rPr lang="en-US" sz="2600" b="1" i="0" u="none" strike="noStrike" cap="none" baseline="30000">
                <a:solidFill>
                  <a:srgbClr val="FFFFFF"/>
                </a:solidFill>
                <a:latin typeface="Roboto"/>
                <a:ea typeface="Roboto"/>
                <a:cs typeface="Roboto"/>
                <a:sym typeface="Roboto"/>
              </a:rPr>
              <a:t>nd</a:t>
            </a:r>
            <a:r>
              <a:rPr lang="en-US" sz="2600" b="1" i="0" u="none" strike="noStrike" cap="none">
                <a:solidFill>
                  <a:srgbClr val="FFFFFF"/>
                </a:solidFill>
                <a:latin typeface="Roboto"/>
                <a:ea typeface="Roboto"/>
                <a:cs typeface="Roboto"/>
                <a:sym typeface="Roboto"/>
              </a:rPr>
              <a:t>  largest mkt worldwide | </a:t>
            </a:r>
            <a:r>
              <a:rPr lang="en-US" sz="2600" b="0" i="0" u="none" strike="noStrike" cap="none">
                <a:solidFill>
                  <a:srgbClr val="FFFFFF"/>
                </a:solidFill>
                <a:latin typeface="Roboto"/>
                <a:ea typeface="Roboto"/>
                <a:cs typeface="Roboto"/>
                <a:sym typeface="Roboto"/>
              </a:rPr>
              <a:t>1</a:t>
            </a:r>
            <a:r>
              <a:rPr lang="en-US" sz="2600" b="0" i="0" u="none" strike="noStrike" cap="none" baseline="30000">
                <a:solidFill>
                  <a:srgbClr val="FFFFFF"/>
                </a:solidFill>
                <a:latin typeface="Roboto"/>
                <a:ea typeface="Roboto"/>
                <a:cs typeface="Roboto"/>
                <a:sym typeface="Roboto"/>
              </a:rPr>
              <a:t>st</a:t>
            </a:r>
            <a:r>
              <a:rPr lang="en-US" sz="2600" b="0" i="0" u="none" strike="noStrike" cap="none">
                <a:solidFill>
                  <a:srgbClr val="FFFFFF"/>
                </a:solidFill>
                <a:latin typeface="Roboto"/>
                <a:ea typeface="Roboto"/>
                <a:cs typeface="Roboto"/>
                <a:sym typeface="Roboto"/>
              </a:rPr>
              <a:t> diverse portfolio</a:t>
            </a:r>
            <a:endParaRPr sz="26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600"/>
              <a:buFont typeface="Arial"/>
              <a:buNone/>
            </a:pPr>
            <a:endParaRPr sz="2600" b="1"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600"/>
              <a:buFont typeface="Arial"/>
              <a:buNone/>
            </a:pPr>
            <a:endParaRPr sz="2600" b="1"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rgbClr val="FFFFFF"/>
                </a:solidFill>
                <a:latin typeface="Roboto"/>
                <a:ea typeface="Roboto"/>
                <a:cs typeface="Roboto"/>
                <a:sym typeface="Roboto"/>
              </a:rPr>
              <a:t>→ </a:t>
            </a:r>
            <a:r>
              <a:rPr lang="en-US" sz="2600" b="1" i="0" u="none" strike="noStrike" cap="none">
                <a:solidFill>
                  <a:srgbClr val="FFFFFF"/>
                </a:solidFill>
                <a:latin typeface="Roboto"/>
                <a:ea typeface="Roboto"/>
                <a:cs typeface="Roboto"/>
                <a:sym typeface="Roboto"/>
              </a:rPr>
              <a:t>100.000 tn / year urban distribution</a:t>
            </a:r>
            <a:endParaRPr sz="1300" b="0" i="0" u="none" strike="noStrike" cap="none">
              <a:solidFill>
                <a:srgbClr val="FFFFFF"/>
              </a:solidFill>
              <a:latin typeface="Roboto"/>
              <a:ea typeface="Roboto"/>
              <a:cs typeface="Roboto"/>
              <a:sym typeface="Roboto"/>
            </a:endParaRPr>
          </a:p>
        </p:txBody>
      </p:sp>
      <p:sp>
        <p:nvSpPr>
          <p:cNvPr id="354" name="Google Shape;354;p45"/>
          <p:cNvSpPr txBox="1">
            <a:spLocks noGrp="1"/>
          </p:cNvSpPr>
          <p:nvPr>
            <p:ph type="title"/>
          </p:nvPr>
        </p:nvSpPr>
        <p:spPr>
          <a:xfrm>
            <a:off x="311700" y="219900"/>
            <a:ext cx="8520600" cy="572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2800"/>
              <a:buFont typeface="Arial"/>
              <a:buNone/>
            </a:pPr>
            <a:r>
              <a:rPr lang="en-US" sz="3600" b="1">
                <a:solidFill>
                  <a:srgbClr val="000000"/>
                </a:solidFill>
                <a:latin typeface="Raleway"/>
                <a:ea typeface="Raleway"/>
                <a:cs typeface="Raleway"/>
                <a:sym typeface="Raleway"/>
              </a:rPr>
              <a:t>this is today</a:t>
            </a:r>
            <a:endParaRPr sz="3600" b="1">
              <a:solidFill>
                <a:srgbClr val="000000"/>
              </a:solidFill>
              <a:latin typeface="Raleway"/>
              <a:ea typeface="Raleway"/>
              <a:cs typeface="Raleway"/>
              <a:sym typeface="Raleway"/>
            </a:endParaRPr>
          </a:p>
        </p:txBody>
      </p:sp>
      <p:sp>
        <p:nvSpPr>
          <p:cNvPr id="355" name="Google Shape;355;p45"/>
          <p:cNvSpPr txBox="1"/>
          <p:nvPr/>
        </p:nvSpPr>
        <p:spPr>
          <a:xfrm>
            <a:off x="0" y="4800600"/>
            <a:ext cx="2734200" cy="3345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900" b="0" i="0" u="none" strike="noStrike" cap="none">
                <a:solidFill>
                  <a:schemeClr val="dk1"/>
                </a:solidFill>
                <a:latin typeface="Roboto"/>
                <a:ea typeface="Roboto"/>
                <a:cs typeface="Roboto"/>
                <a:sym typeface="Roboto"/>
              </a:rPr>
              <a:t>CAPILLAR.IT | </a:t>
            </a:r>
            <a:r>
              <a:rPr lang="en-US" sz="900" b="0" i="0" u="none" strike="noStrike" cap="none">
                <a:solidFill>
                  <a:srgbClr val="1155CC"/>
                </a:solidFill>
                <a:latin typeface="Roboto"/>
                <a:ea typeface="Roboto"/>
                <a:cs typeface="Roboto"/>
                <a:sym typeface="Roboto"/>
              </a:rPr>
              <a:t>july 9th IPIC 2019 London</a:t>
            </a:r>
            <a:endParaRPr sz="900" b="0" i="0" u="none" strike="noStrike" cap="none">
              <a:solidFill>
                <a:srgbClr val="1155CC"/>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2164</Words>
  <Application>Microsoft Office PowerPoint</Application>
  <PresentationFormat>On-screen Show (16:9)</PresentationFormat>
  <Paragraphs>635</Paragraphs>
  <Slides>59</Slides>
  <Notes>59</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59</vt:i4>
      </vt:variant>
    </vt:vector>
  </HeadingPairs>
  <TitlesOfParts>
    <vt:vector size="72" baseType="lpstr">
      <vt:lpstr>Arial</vt:lpstr>
      <vt:lpstr>Calibri</vt:lpstr>
      <vt:lpstr>Nunito</vt:lpstr>
      <vt:lpstr>Raleway</vt:lpstr>
      <vt:lpstr>Raleway Black</vt:lpstr>
      <vt:lpstr>Raleway ExtraBold</vt:lpstr>
      <vt:lpstr>Raleway Medium</vt:lpstr>
      <vt:lpstr>Roboto</vt:lpstr>
      <vt:lpstr>Roboto Medium</vt:lpstr>
      <vt:lpstr>Work Sans</vt:lpstr>
      <vt:lpstr>Office Theme</vt:lpstr>
      <vt:lpstr>Simple Light</vt:lpstr>
      <vt:lpstr>Simple Light</vt:lpstr>
      <vt:lpstr>capillar.it</vt:lpstr>
      <vt:lpstr>  contributions w/i Physical Internet</vt:lpstr>
      <vt:lpstr>this we bring</vt:lpstr>
      <vt:lpstr>business synchronization</vt:lpstr>
      <vt:lpstr>PowerPoint Presentation</vt:lpstr>
      <vt:lpstr>hApp 1 | mutualized urban distribution</vt:lpstr>
      <vt:lpstr>this is today</vt:lpstr>
      <vt:lpstr>this is today</vt:lpstr>
      <vt:lpstr>this is today</vt:lpstr>
      <vt:lpstr>whilst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cases     </vt:lpstr>
      <vt:lpstr>CASE 1</vt:lpstr>
      <vt:lpstr>case 1</vt:lpstr>
      <vt:lpstr>case 1</vt:lpstr>
      <vt:lpstr>case 1</vt:lpstr>
      <vt:lpstr>case 2</vt:lpstr>
      <vt:lpstr>case 2</vt:lpstr>
      <vt:lpstr>CASE 2</vt:lpstr>
      <vt:lpstr>CASE 2</vt:lpstr>
      <vt:lpstr>CASE 3</vt:lpstr>
      <vt:lpstr>mobility from consumption</vt:lpstr>
      <vt:lpstr>who &amp; where</vt:lpstr>
      <vt:lpstr>a Physical Internet company</vt:lpstr>
      <vt:lpstr>  the playground | what makes us different  </vt:lpstr>
      <vt:lpstr>PowerPoint Presentation</vt:lpstr>
      <vt:lpstr>PowerPoint Presentation</vt:lpstr>
      <vt:lpstr>PowerPoint Presentation</vt:lpstr>
      <vt:lpstr>the playground</vt:lpstr>
      <vt:lpstr>the playground</vt:lpstr>
      <vt:lpstr>the playground</vt:lpstr>
      <vt:lpstr>the playground</vt:lpstr>
      <vt:lpstr>the playground</vt:lpstr>
      <vt:lpstr>the playground</vt:lpstr>
      <vt:lpstr>the playground</vt:lpstr>
      <vt:lpstr>in the customer-centric value chains we</vt:lpstr>
      <vt:lpstr>  the playground | what makes us different  </vt:lpstr>
      <vt:lpstr>what makes us different</vt:lpstr>
      <vt:lpstr>what makes us different</vt:lpstr>
      <vt:lpstr>what makes us different</vt:lpstr>
      <vt:lpstr>what makes us different</vt:lpstr>
      <vt:lpstr>what makes us different</vt:lpstr>
      <vt:lpstr>hApp 1 | mutualized urban distribution</vt:lpstr>
      <vt:lpstr>capillary is in the chain </vt:lpstr>
      <vt:lpstr>what makes us different</vt:lpstr>
      <vt:lpstr>our difference</vt:lpstr>
      <vt:lpstr>our difference</vt:lpstr>
      <vt:lpstr>our difference</vt:lpstr>
      <vt:lpstr>our difference</vt:lpstr>
      <vt:lpstr>our difference</vt:lpstr>
      <vt:lpstr>PowerPoint Presentation</vt:lpstr>
      <vt:lpstr>capillar.it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capillar.it</dc:title>
  <cp:lastModifiedBy>Sara Odley</cp:lastModifiedBy>
  <cp:revision>1</cp:revision>
  <dcterms:modified xsi:type="dcterms:W3CDTF">2019-08-22T19:12:07Z</dcterms:modified>
</cp:coreProperties>
</file>